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8" r:id="rId18"/>
    <p:sldId id="273" r:id="rId19"/>
    <p:sldId id="275" r:id="rId20"/>
    <p:sldId id="276" r:id="rId21"/>
    <p:sldId id="279" r:id="rId22"/>
    <p:sldId id="280"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6" r:id="rId37"/>
    <p:sldId id="297"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D49598C-8405-4798-990E-15818F7A44A5}">
  <a:tblStyle styleId="{0D49598C-8405-4798-990E-15818F7A44A5}"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703" autoAdjust="0"/>
  </p:normalViewPr>
  <p:slideViewPr>
    <p:cSldViewPr snapToGrid="0">
      <p:cViewPr>
        <p:scale>
          <a:sx n="43" d="100"/>
          <a:sy n="43" d="100"/>
        </p:scale>
        <p:origin x="-264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581649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Clr>
                <a:schemeClr val="dk1"/>
              </a:buClr>
              <a:buSzPct val="91666"/>
              <a:buFont typeface="Arial"/>
              <a:buNone/>
            </a:pPr>
            <a:r>
              <a:rPr lang="en-CA" sz="1200">
                <a:solidFill>
                  <a:schemeClr val="dk1"/>
                </a:solidFill>
              </a:rPr>
              <a:t>We’re going to talk about confidentiality and privacy and how it applies to our work here at Lanark County Community Justice</a:t>
            </a:r>
          </a:p>
          <a:p>
            <a:pPr lvl="0">
              <a:spcBef>
                <a:spcPts val="0"/>
              </a:spcBef>
              <a:buNone/>
            </a:pPr>
            <a:endParaRPr sz="1200"/>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Clr>
                <a:schemeClr val="dk1"/>
              </a:buClr>
              <a:buSzPct val="91666"/>
              <a:buFont typeface="Arial"/>
              <a:buNone/>
            </a:pPr>
            <a:r>
              <a:rPr lang="en-CA" sz="1200" u="sng" dirty="0">
                <a:solidFill>
                  <a:schemeClr val="dk1"/>
                </a:solidFill>
              </a:rPr>
              <a:t>Question: </a:t>
            </a:r>
            <a:r>
              <a:rPr lang="en-CA" sz="1200" dirty="0">
                <a:solidFill>
                  <a:schemeClr val="dk1"/>
                </a:solidFill>
              </a:rPr>
              <a:t>Has confidentiality been breached?</a:t>
            </a:r>
          </a:p>
          <a:p>
            <a:pPr lvl="0" rtl="0">
              <a:lnSpc>
                <a:spcPct val="115000"/>
              </a:lnSpc>
              <a:spcBef>
                <a:spcPts val="0"/>
              </a:spcBef>
              <a:spcAft>
                <a:spcPts val="1600"/>
              </a:spcAft>
              <a:buClr>
                <a:schemeClr val="dk1"/>
              </a:buClr>
              <a:buSzPct val="91666"/>
              <a:buFont typeface="Arial"/>
              <a:buNone/>
            </a:pPr>
            <a:r>
              <a:rPr lang="en-CA" sz="1200" dirty="0">
                <a:solidFill>
                  <a:schemeClr val="dk1"/>
                </a:solidFill>
              </a:rPr>
              <a:t>Answer: Yes, the participant’s personal information has been seen by someone other than the assigned facilitator to the case</a:t>
            </a:r>
          </a:p>
          <a:p>
            <a:pPr lvl="0" rtl="0">
              <a:lnSpc>
                <a:spcPct val="115000"/>
              </a:lnSpc>
              <a:spcBef>
                <a:spcPts val="0"/>
              </a:spcBef>
              <a:spcAft>
                <a:spcPts val="1600"/>
              </a:spcAft>
              <a:buClr>
                <a:schemeClr val="dk1"/>
              </a:buClr>
              <a:buSzPct val="91666"/>
              <a:buFont typeface="Arial"/>
              <a:buNone/>
            </a:pPr>
            <a:endParaRPr lang="en-CA" sz="1200" u="sng" dirty="0">
              <a:solidFill>
                <a:schemeClr val="dk1"/>
              </a:solidFill>
            </a:endParaRPr>
          </a:p>
          <a:p>
            <a:pPr lvl="0" rtl="0">
              <a:lnSpc>
                <a:spcPct val="115000"/>
              </a:lnSpc>
              <a:spcBef>
                <a:spcPts val="0"/>
              </a:spcBef>
              <a:spcAft>
                <a:spcPts val="1600"/>
              </a:spcAft>
              <a:buClr>
                <a:schemeClr val="dk1"/>
              </a:buClr>
              <a:buSzPct val="91666"/>
              <a:buFont typeface="Arial"/>
              <a:buNone/>
            </a:pPr>
            <a:r>
              <a:rPr lang="en-CA" sz="1200" u="sng" dirty="0">
                <a:solidFill>
                  <a:schemeClr val="dk1"/>
                </a:solidFill>
              </a:rPr>
              <a:t>Question: </a:t>
            </a:r>
            <a:r>
              <a:rPr lang="en-CA" sz="1200" dirty="0">
                <a:solidFill>
                  <a:schemeClr val="dk1"/>
                </a:solidFill>
              </a:rPr>
              <a:t>How could you protect confidentiality of the participants?</a:t>
            </a:r>
          </a:p>
          <a:p>
            <a:pPr lvl="0" rtl="0">
              <a:lnSpc>
                <a:spcPct val="115000"/>
              </a:lnSpc>
              <a:spcBef>
                <a:spcPts val="0"/>
              </a:spcBef>
              <a:spcAft>
                <a:spcPts val="1600"/>
              </a:spcAft>
              <a:buClr>
                <a:schemeClr val="dk1"/>
              </a:buClr>
              <a:buSzPct val="91666"/>
              <a:buFont typeface="Arial"/>
              <a:buNone/>
            </a:pPr>
            <a:r>
              <a:rPr lang="en-CA" sz="1200" dirty="0">
                <a:solidFill>
                  <a:schemeClr val="dk1"/>
                </a:solidFill>
              </a:rPr>
              <a:t>Possible Answer: log out of email, have passwords in place and not use a shared computer for forum purposes</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CA" sz="1200" dirty="0">
                <a:solidFill>
                  <a:schemeClr val="dk1"/>
                </a:solidFill>
              </a:rPr>
              <a:t>The policy highlights some confidentiality protections that should be taken:</a:t>
            </a:r>
          </a:p>
          <a:p>
            <a:pPr lvl="0" rtl="0">
              <a:lnSpc>
                <a:spcPct val="115000"/>
              </a:lnSpc>
              <a:spcBef>
                <a:spcPts val="0"/>
              </a:spcBef>
              <a:spcAft>
                <a:spcPts val="1600"/>
              </a:spcAft>
              <a:buNone/>
            </a:pPr>
            <a:endParaRPr lang="en-CA" sz="1200" dirty="0">
              <a:solidFill>
                <a:schemeClr val="dk1"/>
              </a:solidFill>
            </a:endParaRPr>
          </a:p>
          <a:p>
            <a:pPr marL="228600" lvl="0" indent="-228600" rtl="0">
              <a:lnSpc>
                <a:spcPct val="115000"/>
              </a:lnSpc>
              <a:spcBef>
                <a:spcPts val="0"/>
              </a:spcBef>
              <a:spcAft>
                <a:spcPts val="1600"/>
              </a:spcAft>
              <a:buAutoNum type="alphaLcParenR"/>
            </a:pPr>
            <a:r>
              <a:rPr lang="en-CA" sz="1200" dirty="0">
                <a:solidFill>
                  <a:schemeClr val="dk1"/>
                </a:solidFill>
              </a:rPr>
              <a:t>Adequate privacy protections on any email or cell phone communications that may contain identifying information (this includes the use of strong passwords as well as measures to prevent access to any identifying information by other persons – for example, not leaving detailed phone messages</a:t>
            </a:r>
          </a:p>
          <a:p>
            <a:pPr marL="0" lvl="0" indent="0" rtl="0">
              <a:lnSpc>
                <a:spcPct val="115000"/>
              </a:lnSpc>
              <a:spcBef>
                <a:spcPts val="0"/>
              </a:spcBef>
              <a:spcAft>
                <a:spcPts val="1600"/>
              </a:spcAft>
              <a:buNone/>
            </a:pPr>
            <a:endParaRPr lang="en-CA" sz="1200" dirty="0">
              <a:solidFill>
                <a:schemeClr val="dk1"/>
              </a:solidFill>
            </a:endParaRPr>
          </a:p>
          <a:p>
            <a:pPr lvl="0" rtl="0">
              <a:lnSpc>
                <a:spcPct val="115000"/>
              </a:lnSpc>
              <a:spcBef>
                <a:spcPts val="0"/>
              </a:spcBef>
              <a:spcAft>
                <a:spcPts val="1600"/>
              </a:spcAft>
              <a:buNone/>
            </a:pPr>
            <a:r>
              <a:rPr lang="en-CA" sz="1200" dirty="0">
                <a:solidFill>
                  <a:schemeClr val="dk1"/>
                </a:solidFill>
              </a:rPr>
              <a:t>b)  Avoidance of case discussions with anyone not directly involved in a forum</a:t>
            </a:r>
          </a:p>
          <a:p>
            <a:pPr lvl="0" rtl="0">
              <a:lnSpc>
                <a:spcPct val="115000"/>
              </a:lnSpc>
              <a:spcBef>
                <a:spcPts val="0"/>
              </a:spcBef>
              <a:buNone/>
            </a:pPr>
            <a:endParaRPr lang="en-CA" sz="1200" dirty="0">
              <a:solidFill>
                <a:schemeClr val="dk1"/>
              </a:solidFill>
            </a:endParaRPr>
          </a:p>
          <a:p>
            <a:pPr marL="228600" lvl="0" indent="-228600" rtl="0">
              <a:lnSpc>
                <a:spcPct val="115000"/>
              </a:lnSpc>
              <a:spcBef>
                <a:spcPts val="0"/>
              </a:spcBef>
              <a:buAutoNum type="alphaLcParenR" startAt="3"/>
            </a:pPr>
            <a:r>
              <a:rPr lang="en-CA" sz="1200" dirty="0">
                <a:solidFill>
                  <a:schemeClr val="dk1"/>
                </a:solidFill>
              </a:rPr>
              <a:t>Avoidance of the use of participant names, location of incident/s and identifying information during LCCJP Board Meetings, Facilitator Meetings and YJC Committee Meetings</a:t>
            </a:r>
          </a:p>
          <a:p>
            <a:pPr marL="228600" lvl="0" indent="-228600" rtl="0">
              <a:lnSpc>
                <a:spcPct val="115000"/>
              </a:lnSpc>
              <a:spcBef>
                <a:spcPts val="0"/>
              </a:spcBef>
              <a:buAutoNum type="alphaLcParenR" startAt="3"/>
            </a:pPr>
            <a:endParaRPr lang="en-CA" sz="1200" dirty="0">
              <a:solidFill>
                <a:schemeClr val="dk1"/>
              </a:solidFill>
            </a:endParaRPr>
          </a:p>
          <a:p>
            <a:pPr marL="228600" lvl="0" indent="-228600" rtl="0">
              <a:lnSpc>
                <a:spcPct val="115000"/>
              </a:lnSpc>
              <a:spcBef>
                <a:spcPts val="0"/>
              </a:spcBef>
              <a:buAutoNum type="alphaLcParenR" startAt="3"/>
            </a:pPr>
            <a:endParaRPr lang="en-CA" sz="1200" dirty="0">
              <a:solidFill>
                <a:schemeClr val="dk1"/>
              </a:solidFill>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CA" sz="1200" dirty="0"/>
              <a:t>Lanark County Community Justice Program. (</a:t>
            </a:r>
            <a:r>
              <a:rPr lang="en-CA" sz="1200" dirty="0" err="1"/>
              <a:t>n.d.</a:t>
            </a:r>
            <a:r>
              <a:rPr lang="en-CA" sz="1200" dirty="0"/>
              <a:t>). Policies and procedures. Retrieved from http://www.commjustice.org/lccjp-policies-and-procedures-0</a:t>
            </a:r>
          </a:p>
          <a:p>
            <a:pPr marL="228600" lvl="0" indent="-228600" rtl="0">
              <a:lnSpc>
                <a:spcPct val="115000"/>
              </a:lnSpc>
              <a:spcBef>
                <a:spcPts val="0"/>
              </a:spcBef>
              <a:buAutoNum type="alphaLcParenR" startAt="3"/>
            </a:pPr>
            <a:endParaRPr lang="en-CA" sz="1200" dirty="0">
              <a:solidFill>
                <a:schemeClr val="dk1"/>
              </a:solidFill>
            </a:endParaRPr>
          </a:p>
          <a:p>
            <a:pPr lvl="0" rtl="0">
              <a:lnSpc>
                <a:spcPct val="115000"/>
              </a:lnSpc>
              <a:spcBef>
                <a:spcPts val="0"/>
              </a:spcBef>
              <a:spcAft>
                <a:spcPts val="1600"/>
              </a:spcAft>
              <a:buClr>
                <a:schemeClr val="dk1"/>
              </a:buClr>
              <a:buFont typeface="Arial"/>
              <a:buNone/>
            </a:pPr>
            <a:endParaRPr sz="1200" dirty="0">
              <a:solidFill>
                <a:schemeClr val="dk1"/>
              </a:solidFill>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Clr>
                <a:schemeClr val="dk1"/>
              </a:buClr>
              <a:buSzPct val="91666"/>
              <a:buFont typeface="Arial"/>
              <a:buNone/>
            </a:pPr>
            <a:r>
              <a:rPr lang="en-CA" sz="1200" dirty="0">
                <a:solidFill>
                  <a:schemeClr val="dk1"/>
                </a:solidFill>
              </a:rPr>
              <a:t>d)  Avoidance of public places and the use of private meeting places with closed doors for all case discussions, forum preparation and forums</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r>
              <a:rPr lang="en-CA" sz="1200" dirty="0">
                <a:solidFill>
                  <a:schemeClr val="dk1"/>
                </a:solidFill>
              </a:rPr>
              <a:t>e)  Requirement for signed confidentiality agreements by forum participants;</a:t>
            </a:r>
          </a:p>
          <a:p>
            <a:pPr lvl="0" rtl="0">
              <a:lnSpc>
                <a:spcPct val="115000"/>
              </a:lnSpc>
              <a:spcBef>
                <a:spcPts val="0"/>
              </a:spcBef>
              <a:buNone/>
            </a:pPr>
            <a:endParaRPr lang="en-CA" sz="1200" dirty="0">
              <a:solidFill>
                <a:schemeClr val="dk1"/>
              </a:solidFill>
            </a:endParaRPr>
          </a:p>
          <a:p>
            <a:pPr marL="228600" lvl="0" indent="-228600" rtl="0">
              <a:lnSpc>
                <a:spcPct val="115000"/>
              </a:lnSpc>
              <a:spcBef>
                <a:spcPts val="0"/>
              </a:spcBef>
              <a:buAutoNum type="alphaLcParenR" startAt="6"/>
            </a:pPr>
            <a:r>
              <a:rPr lang="en-CA" sz="1200" dirty="0">
                <a:solidFill>
                  <a:schemeClr val="dk1"/>
                </a:solidFill>
              </a:rPr>
              <a:t>Securing of all files, notes &amp; messages containing identifying information (for example keeping all materials in a single folder stored in a discrete location). </a:t>
            </a:r>
          </a:p>
          <a:p>
            <a:pPr marL="228600" lvl="0" indent="-228600" rtl="0">
              <a:lnSpc>
                <a:spcPct val="115000"/>
              </a:lnSpc>
              <a:spcBef>
                <a:spcPts val="0"/>
              </a:spcBef>
              <a:buAutoNum type="alphaLcParenR" startAt="6"/>
            </a:pPr>
            <a:endParaRPr lang="en-CA" sz="1200" dirty="0">
              <a:solidFill>
                <a:schemeClr val="dk1"/>
              </a:solidFill>
            </a:endParaRPr>
          </a:p>
          <a:p>
            <a:pPr marL="228600" lvl="0" indent="-228600" rtl="0">
              <a:lnSpc>
                <a:spcPct val="115000"/>
              </a:lnSpc>
              <a:spcBef>
                <a:spcPts val="0"/>
              </a:spcBef>
              <a:buAutoNum type="alphaLcParenR" startAt="6"/>
            </a:pPr>
            <a:endParaRPr lang="en-CA" sz="1200" dirty="0">
              <a:solidFill>
                <a:schemeClr val="dk1"/>
              </a:solidFill>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CA" sz="1200" dirty="0"/>
              <a:t>Lanark County Community Justice Program. (</a:t>
            </a:r>
            <a:r>
              <a:rPr lang="en-CA" sz="1200" dirty="0" err="1"/>
              <a:t>n.d.</a:t>
            </a:r>
            <a:r>
              <a:rPr lang="en-CA" sz="1200" dirty="0"/>
              <a:t>). Policies and procedures. Retrieved from http://www.commjustice.org/lccjp-policies-and-procedures-0</a:t>
            </a:r>
          </a:p>
          <a:p>
            <a:pPr marL="0" lvl="0" indent="0" rtl="0">
              <a:lnSpc>
                <a:spcPct val="115000"/>
              </a:lnSpc>
              <a:spcBef>
                <a:spcPts val="0"/>
              </a:spcBef>
              <a:buNone/>
            </a:pPr>
            <a:endParaRPr lang="en-CA" sz="1200" dirty="0">
              <a:solidFill>
                <a:schemeClr val="dk1"/>
              </a:solidFill>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Clr>
                <a:schemeClr val="dk1"/>
              </a:buClr>
              <a:buSzPct val="91666"/>
              <a:buFont typeface="Arial"/>
              <a:buNone/>
            </a:pPr>
            <a:r>
              <a:rPr lang="en-CA" sz="1200" b="0" dirty="0">
                <a:solidFill>
                  <a:schemeClr val="dk1"/>
                </a:solidFill>
              </a:rPr>
              <a:t>This section is in regards to </a:t>
            </a:r>
            <a:r>
              <a:rPr lang="en-CA" sz="1200" b="1" dirty="0">
                <a:solidFill>
                  <a:schemeClr val="dk1"/>
                </a:solidFill>
              </a:rPr>
              <a:t>forum confidentiality: </a:t>
            </a:r>
          </a:p>
          <a:p>
            <a:pPr lvl="0" rtl="0">
              <a:lnSpc>
                <a:spcPct val="115000"/>
              </a:lnSpc>
              <a:spcBef>
                <a:spcPts val="0"/>
              </a:spcBef>
              <a:spcAft>
                <a:spcPts val="1600"/>
              </a:spcAft>
              <a:buClr>
                <a:schemeClr val="dk1"/>
              </a:buClr>
              <a:buSzPct val="91666"/>
              <a:buFont typeface="Arial"/>
              <a:buNone/>
            </a:pPr>
            <a:r>
              <a:rPr lang="en-CA" sz="1200" dirty="0">
                <a:solidFill>
                  <a:schemeClr val="dk1"/>
                </a:solidFill>
              </a:rPr>
              <a:t>1.Agreements: All participants in a community justice forum shall be required to sign a confidentiality agreement as a condition of their participation.</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r>
              <a:rPr lang="en-CA" sz="1200" dirty="0">
                <a:solidFill>
                  <a:schemeClr val="dk1"/>
                </a:solidFill>
              </a:rPr>
              <a:t>2.Observers: Observers who are not LCCJP volunteers or staff shall not be invited to observe LCCJP forums or forum preparation without the fully informed consent of the forum participants. LCCJP shall first inform forum participants of the identity and purposes of the observer, and any use to which the observer may put the information obtained. Observers shall be required to sign a confidentiality agreement. </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marL="0" marR="0" lvl="0" indent="0" algn="l" defTabSz="914400" rtl="0" eaLnBrk="1" fontAlgn="auto" latinLnBrk="0" hangingPunct="1">
              <a:lnSpc>
                <a:spcPct val="115000"/>
              </a:lnSpc>
              <a:spcBef>
                <a:spcPts val="0"/>
              </a:spcBef>
              <a:spcAft>
                <a:spcPts val="1600"/>
              </a:spcAft>
              <a:buClr>
                <a:schemeClr val="dk1"/>
              </a:buClr>
              <a:buSzPct val="91666"/>
              <a:buFont typeface="Arial"/>
              <a:buNone/>
              <a:tabLst/>
              <a:defRPr/>
            </a:pPr>
            <a:r>
              <a:rPr lang="en-CA" sz="1200" dirty="0"/>
              <a:t>Lanark County Community Justice Program. (</a:t>
            </a:r>
            <a:r>
              <a:rPr lang="en-CA" sz="1200" dirty="0" err="1"/>
              <a:t>n.d.</a:t>
            </a:r>
            <a:r>
              <a:rPr lang="en-CA" sz="1200" dirty="0"/>
              <a:t>). Policies and procedures. Retrieved from http://www.commjustice.org/lccjp-policies-and-procedures-0</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spcBef>
                <a:spcPts val="0"/>
              </a:spcBef>
              <a:buNone/>
            </a:pPr>
            <a:endParaRPr sz="1200" dirty="0"/>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Clr>
                <a:schemeClr val="dk1"/>
              </a:buClr>
              <a:buSzPct val="91666"/>
              <a:buFont typeface="Arial"/>
              <a:buNone/>
            </a:pPr>
            <a:r>
              <a:rPr lang="en-CA" sz="1200" b="0" dirty="0">
                <a:solidFill>
                  <a:schemeClr val="dk1"/>
                </a:solidFill>
              </a:rPr>
              <a:t>This section is in regards to </a:t>
            </a:r>
            <a:r>
              <a:rPr lang="en-CA" sz="1200" b="1" dirty="0">
                <a:solidFill>
                  <a:schemeClr val="dk1"/>
                </a:solidFill>
              </a:rPr>
              <a:t>Possession of case materials by Facilitators </a:t>
            </a:r>
          </a:p>
          <a:p>
            <a:pPr lvl="0" rtl="0">
              <a:lnSpc>
                <a:spcPct val="115000"/>
              </a:lnSpc>
              <a:spcBef>
                <a:spcPts val="0"/>
              </a:spcBef>
              <a:spcAft>
                <a:spcPts val="1600"/>
              </a:spcAft>
              <a:buClr>
                <a:schemeClr val="dk1"/>
              </a:buClr>
              <a:buSzPct val="91666"/>
              <a:buFont typeface="Arial"/>
              <a:buNone/>
            </a:pPr>
            <a:r>
              <a:rPr lang="en-CA" sz="1200" dirty="0">
                <a:solidFill>
                  <a:schemeClr val="dk1"/>
                </a:solidFill>
              </a:rPr>
              <a:t>1.Only those facilitators assigned to the case in question and staff shall have access to case file materials.</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r>
              <a:rPr lang="en-CA" sz="1200" dirty="0">
                <a:solidFill>
                  <a:schemeClr val="dk1"/>
                </a:solidFill>
              </a:rPr>
              <a:t>2.These materials and any copies shall be kept in a locked cabinet or locked case when not in use.</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r>
              <a:rPr lang="en-CA" sz="1200" dirty="0">
                <a:solidFill>
                  <a:schemeClr val="dk1"/>
                </a:solidFill>
              </a:rPr>
              <a:t>3. Where confidential Information is required for use, or is otherwise not locked in a filing cabinet or secure room, it will at all times be in the custody and under the personal supervision of a volunteer, staff member or student. Where confidential information is required for use, it will not at any times be left on display while unattended. </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r>
              <a:rPr lang="en-CA" sz="1200" dirty="0">
                <a:solidFill>
                  <a:schemeClr val="dk1"/>
                </a:solidFill>
              </a:rPr>
              <a:t>4.Facilitators shall gather all notes made by forum participants and return them to LCCJP for shredding immediately following every forum and delete all emails and numbers stored on cell phones pertaining to a case upon completion of a forum or return of a case. </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marL="0" marR="0" lvl="0" indent="0" algn="l" defTabSz="914400" rtl="0" eaLnBrk="1" fontAlgn="auto" latinLnBrk="0" hangingPunct="1">
              <a:lnSpc>
                <a:spcPct val="115000"/>
              </a:lnSpc>
              <a:spcBef>
                <a:spcPts val="0"/>
              </a:spcBef>
              <a:spcAft>
                <a:spcPts val="1600"/>
              </a:spcAft>
              <a:buClr>
                <a:schemeClr val="dk1"/>
              </a:buClr>
              <a:buSzPct val="91666"/>
              <a:buFont typeface="Arial"/>
              <a:buNone/>
              <a:tabLst/>
              <a:defRPr/>
            </a:pPr>
            <a:r>
              <a:rPr lang="en-CA" sz="1200" dirty="0"/>
              <a:t>Lanark County Community Justice Program. (</a:t>
            </a:r>
            <a:r>
              <a:rPr lang="en-CA" sz="1200" dirty="0" err="1"/>
              <a:t>n.d.</a:t>
            </a:r>
            <a:r>
              <a:rPr lang="en-CA" sz="1200" dirty="0"/>
              <a:t>). Policies and procedures. Retrieved from http://www.commjustice.org/lccjp-policies-and-procedures-0</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Clr>
                <a:schemeClr val="dk1"/>
              </a:buClr>
              <a:buSzPct val="91666"/>
              <a:buFont typeface="Arial"/>
              <a:buNone/>
            </a:pPr>
            <a:r>
              <a:rPr lang="en-CA" sz="1200" u="sng" dirty="0"/>
              <a:t>Question</a:t>
            </a:r>
            <a:r>
              <a:rPr lang="en-CA" sz="1200" dirty="0"/>
              <a:t>: Why is this an issue?</a:t>
            </a:r>
          </a:p>
          <a:p>
            <a:pPr lvl="0" rtl="0">
              <a:lnSpc>
                <a:spcPct val="115000"/>
              </a:lnSpc>
              <a:spcBef>
                <a:spcPts val="0"/>
              </a:spcBef>
              <a:spcAft>
                <a:spcPts val="1600"/>
              </a:spcAft>
              <a:buClr>
                <a:schemeClr val="dk1"/>
              </a:buClr>
              <a:buSzPct val="91666"/>
              <a:buFont typeface="Arial"/>
              <a:buNone/>
            </a:pPr>
            <a:r>
              <a:rPr lang="en-CA" sz="1200" dirty="0"/>
              <a:t>Possible answer:</a:t>
            </a:r>
          </a:p>
          <a:p>
            <a:pPr lvl="0" rtl="0">
              <a:lnSpc>
                <a:spcPct val="115000"/>
              </a:lnSpc>
              <a:spcBef>
                <a:spcPts val="0"/>
              </a:spcBef>
              <a:spcAft>
                <a:spcPts val="1600"/>
              </a:spcAft>
              <a:buClr>
                <a:schemeClr val="dk1"/>
              </a:buClr>
              <a:buSzPct val="91666"/>
              <a:buFont typeface="Arial"/>
              <a:buNone/>
            </a:pPr>
            <a:r>
              <a:rPr lang="en-CA" sz="1200" dirty="0"/>
              <a:t>*Others can see into your vehicle</a:t>
            </a:r>
          </a:p>
          <a:p>
            <a:pPr lvl="0" rtl="0">
              <a:lnSpc>
                <a:spcPct val="115000"/>
              </a:lnSpc>
              <a:spcBef>
                <a:spcPts val="0"/>
              </a:spcBef>
              <a:spcAft>
                <a:spcPts val="1600"/>
              </a:spcAft>
              <a:buClr>
                <a:schemeClr val="dk1"/>
              </a:buClr>
              <a:buSzPct val="91666"/>
              <a:buFont typeface="Arial"/>
              <a:buNone/>
            </a:pPr>
            <a:r>
              <a:rPr lang="en-CA" sz="1200" dirty="0"/>
              <a:t>*Cars could be broken into</a:t>
            </a: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Clr>
                <a:schemeClr val="dk1"/>
              </a:buClr>
              <a:buSzPct val="91666"/>
              <a:buFont typeface="Arial"/>
              <a:buNone/>
            </a:pPr>
            <a:r>
              <a:rPr lang="en-CA" sz="1200" dirty="0">
                <a:solidFill>
                  <a:schemeClr val="dk1"/>
                </a:solidFill>
              </a:rPr>
              <a:t>5.Facilitators shall return all case materials and notes to LCCJP upon completion of a forum or return of a case.</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r>
              <a:rPr lang="en-CA" sz="1200" dirty="0">
                <a:solidFill>
                  <a:schemeClr val="dk1"/>
                </a:solidFill>
              </a:rPr>
              <a:t>6.Facilitators may have access to the file stored in the LCCJP office if issues arise subsequent to the forum that requires their involvement.</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r>
              <a:rPr lang="en-CA" sz="1200" dirty="0">
                <a:solidFill>
                  <a:schemeClr val="dk1"/>
                </a:solidFill>
              </a:rPr>
              <a:t>7.Facilitators and staff shall not use names or identifying information about the participants in a forum during case discussions with other persons not assigned to that forum.</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r>
              <a:rPr lang="en-CA" sz="1200" dirty="0">
                <a:solidFill>
                  <a:schemeClr val="dk1"/>
                </a:solidFill>
              </a:rPr>
              <a:t>8.Facilitators may have confidential discussions about cases, including the use of identifying information as necessary, with staff. </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marL="0" marR="0" lvl="0" indent="0" algn="l" defTabSz="914400" rtl="0" eaLnBrk="1" fontAlgn="auto" latinLnBrk="0" hangingPunct="1">
              <a:lnSpc>
                <a:spcPct val="115000"/>
              </a:lnSpc>
              <a:spcBef>
                <a:spcPts val="0"/>
              </a:spcBef>
              <a:spcAft>
                <a:spcPts val="1600"/>
              </a:spcAft>
              <a:buClr>
                <a:schemeClr val="dk1"/>
              </a:buClr>
              <a:buSzPct val="91666"/>
              <a:buFont typeface="Arial"/>
              <a:buNone/>
              <a:tabLst/>
              <a:defRPr/>
            </a:pPr>
            <a:r>
              <a:rPr lang="en-CA" sz="1200" dirty="0"/>
              <a:t>Lanark County Community Justice Program. (</a:t>
            </a:r>
            <a:r>
              <a:rPr lang="en-CA" sz="1200" dirty="0" err="1"/>
              <a:t>n.d.</a:t>
            </a:r>
            <a:r>
              <a:rPr lang="en-CA" sz="1200" dirty="0"/>
              <a:t>). Policies and procedures. Retrieved from http://www.commjustice.org/lccjp-policies-and-procedures-0</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2400"/>
              </a:spcBef>
              <a:spcAft>
                <a:spcPts val="600"/>
              </a:spcAft>
              <a:buClr>
                <a:schemeClr val="dk1"/>
              </a:buClr>
              <a:buSzPct val="91666"/>
              <a:buFont typeface="Arial"/>
              <a:buNone/>
            </a:pPr>
            <a:r>
              <a:rPr lang="en-CA" sz="1200" u="sng" dirty="0"/>
              <a:t>Question:</a:t>
            </a:r>
            <a:r>
              <a:rPr lang="en-CA" sz="1200" dirty="0"/>
              <a:t> </a:t>
            </a:r>
            <a:r>
              <a:rPr lang="en-CA" sz="1200" dirty="0">
                <a:solidFill>
                  <a:schemeClr val="dk1"/>
                </a:solidFill>
              </a:rPr>
              <a:t>If you read this post, would you be able to identify the participants?</a:t>
            </a:r>
          </a:p>
          <a:p>
            <a:pPr lvl="0" rtl="0">
              <a:lnSpc>
                <a:spcPct val="115000"/>
              </a:lnSpc>
              <a:spcBef>
                <a:spcPts val="2400"/>
              </a:spcBef>
              <a:spcAft>
                <a:spcPts val="600"/>
              </a:spcAft>
              <a:buClr>
                <a:schemeClr val="dk1"/>
              </a:buClr>
              <a:buFont typeface="Arial"/>
              <a:buNone/>
            </a:pPr>
            <a:r>
              <a:rPr lang="en-CA" sz="1200" dirty="0">
                <a:solidFill>
                  <a:schemeClr val="dk1"/>
                </a:solidFill>
              </a:rPr>
              <a:t>Answer: Yes, with living in a rural area any information can easily identify a person</a:t>
            </a:r>
            <a:endParaRPr sz="1200" dirty="0">
              <a:solidFill>
                <a:schemeClr val="dk1"/>
              </a:solidFill>
            </a:endParaRPr>
          </a:p>
        </p:txBody>
      </p:sp>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Clr>
                <a:schemeClr val="dk1"/>
              </a:buClr>
              <a:buSzPct val="91666"/>
              <a:buFont typeface="Arial"/>
              <a:buNone/>
            </a:pPr>
            <a:r>
              <a:rPr lang="en-CA" sz="1200" b="0" dirty="0">
                <a:solidFill>
                  <a:schemeClr val="dk1"/>
                </a:solidFill>
              </a:rPr>
              <a:t>This section is in regards to  </a:t>
            </a:r>
            <a:r>
              <a:rPr lang="en-CA" sz="1200" b="1" dirty="0">
                <a:solidFill>
                  <a:schemeClr val="dk1"/>
                </a:solidFill>
              </a:rPr>
              <a:t>Possession of case materials by LCCJP </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r>
              <a:rPr lang="en-CA" sz="1200" dirty="0">
                <a:solidFill>
                  <a:schemeClr val="dk1"/>
                </a:solidFill>
              </a:rPr>
              <a:t>1.Facilitators’ materials and notes shall be kept in the office file until completion of the agreement or return of case</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marL="0" marR="0" lvl="0" indent="0" algn="l" defTabSz="914400" rtl="0" eaLnBrk="1" fontAlgn="auto" latinLnBrk="0" hangingPunct="1">
              <a:lnSpc>
                <a:spcPct val="115000"/>
              </a:lnSpc>
              <a:spcBef>
                <a:spcPts val="0"/>
              </a:spcBef>
              <a:spcAft>
                <a:spcPts val="1600"/>
              </a:spcAft>
              <a:buClr>
                <a:schemeClr val="dk1"/>
              </a:buClr>
              <a:buSzPct val="91666"/>
              <a:buFont typeface="Arial"/>
              <a:buNone/>
              <a:tabLst/>
              <a:defRPr/>
            </a:pPr>
            <a:r>
              <a:rPr lang="en-CA" sz="1200" dirty="0"/>
              <a:t>Lanark County Community Justice Program. (</a:t>
            </a:r>
            <a:r>
              <a:rPr lang="en-CA" sz="1200" dirty="0" err="1"/>
              <a:t>n.d.</a:t>
            </a:r>
            <a:r>
              <a:rPr lang="en-CA" sz="1200" dirty="0"/>
              <a:t>). Policies and procedures. Retrieved from http://www.commjustice.org/lccjp-policies-and-procedures-0</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Clr>
                <a:schemeClr val="dk1"/>
              </a:buClr>
              <a:buSzPct val="91666"/>
              <a:buFont typeface="Arial"/>
              <a:buNone/>
            </a:pPr>
            <a:r>
              <a:rPr lang="en-CA" sz="1200" b="0" dirty="0">
                <a:solidFill>
                  <a:schemeClr val="dk1"/>
                </a:solidFill>
              </a:rPr>
              <a:t>This section is in regards to </a:t>
            </a:r>
            <a:r>
              <a:rPr lang="en-CA" sz="1200" b="1" dirty="0">
                <a:solidFill>
                  <a:schemeClr val="dk1"/>
                </a:solidFill>
              </a:rPr>
              <a:t>Communication with Forum Participants </a:t>
            </a:r>
            <a:r>
              <a:rPr lang="en-CA" sz="1200" dirty="0">
                <a:solidFill>
                  <a:schemeClr val="dk1"/>
                </a:solidFill>
              </a:rPr>
              <a:t>	 	</a:t>
            </a:r>
          </a:p>
          <a:p>
            <a:pPr lvl="0" rtl="0">
              <a:lnSpc>
                <a:spcPct val="115000"/>
              </a:lnSpc>
              <a:spcBef>
                <a:spcPts val="0"/>
              </a:spcBef>
              <a:spcAft>
                <a:spcPts val="1600"/>
              </a:spcAft>
              <a:buClr>
                <a:schemeClr val="dk1"/>
              </a:buClr>
              <a:buSzPct val="91666"/>
              <a:buFont typeface="Arial"/>
              <a:buNone/>
            </a:pPr>
            <a:r>
              <a:rPr lang="en-CA" sz="1200" dirty="0">
                <a:solidFill>
                  <a:schemeClr val="dk1"/>
                </a:solidFill>
              </a:rPr>
              <a:t>1.Facilitators should not convey confidential information from one forum participant to another.</a:t>
            </a:r>
          </a:p>
          <a:p>
            <a:pPr lvl="0" rtl="0">
              <a:lnSpc>
                <a:spcPct val="100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00000"/>
              </a:lnSpc>
              <a:spcBef>
                <a:spcPts val="0"/>
              </a:spcBef>
              <a:spcAft>
                <a:spcPts val="1600"/>
              </a:spcAft>
              <a:buClr>
                <a:schemeClr val="dk1"/>
              </a:buClr>
              <a:buSzPct val="91666"/>
              <a:buFont typeface="Arial"/>
              <a:buNone/>
            </a:pPr>
            <a:endParaRPr lang="en-CA" sz="1200" dirty="0">
              <a:solidFill>
                <a:schemeClr val="dk1"/>
              </a:solidFill>
            </a:endParaRPr>
          </a:p>
          <a:p>
            <a:pPr marL="0" marR="0" lvl="0" indent="0" algn="l" defTabSz="914400" rtl="0" eaLnBrk="1" fontAlgn="auto" latinLnBrk="0" hangingPunct="1">
              <a:lnSpc>
                <a:spcPct val="115000"/>
              </a:lnSpc>
              <a:spcBef>
                <a:spcPts val="0"/>
              </a:spcBef>
              <a:spcAft>
                <a:spcPts val="1600"/>
              </a:spcAft>
              <a:buClr>
                <a:schemeClr val="dk1"/>
              </a:buClr>
              <a:buSzTx/>
              <a:buFont typeface="Arial"/>
              <a:buNone/>
              <a:tabLst/>
              <a:defRPr/>
            </a:pPr>
            <a:r>
              <a:rPr lang="en-CA" sz="1200" dirty="0"/>
              <a:t>Lanark County Community Justice Program. (</a:t>
            </a:r>
            <a:r>
              <a:rPr lang="en-CA" sz="1200" dirty="0" err="1"/>
              <a:t>n.d.</a:t>
            </a:r>
            <a:r>
              <a:rPr lang="en-CA" sz="1200" dirty="0"/>
              <a:t>). Policies and procedures. Retrieved from http://www.commjustice.org/lccjp-policies-and-procedures-0</a:t>
            </a:r>
          </a:p>
          <a:p>
            <a:pPr lvl="0" rtl="0">
              <a:lnSpc>
                <a:spcPct val="115000"/>
              </a:lnSpc>
              <a:spcBef>
                <a:spcPts val="0"/>
              </a:spcBef>
              <a:spcAft>
                <a:spcPts val="1600"/>
              </a:spcAft>
              <a:buClr>
                <a:schemeClr val="dk1"/>
              </a:buClr>
              <a:buFont typeface="Arial"/>
              <a:buNone/>
            </a:pPr>
            <a:endParaRPr sz="1200" dirty="0">
              <a:solidFill>
                <a:schemeClr val="dk1"/>
              </a:solidFill>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sz="1200" dirty="0"/>
          </a:p>
          <a:p>
            <a:pPr lvl="0">
              <a:spcBef>
                <a:spcPts val="0"/>
              </a:spcBef>
              <a:buNone/>
            </a:pPr>
            <a:r>
              <a:rPr lang="en-CA" sz="1200" dirty="0"/>
              <a:t>White Board Exercise: Confidentiality and Privacy definition/meaning and figuring out the difference between the two concepts</a:t>
            </a:r>
          </a:p>
          <a:p>
            <a:pPr lvl="0">
              <a:spcBef>
                <a:spcPts val="0"/>
              </a:spcBef>
              <a:buNone/>
            </a:pPr>
            <a:endParaRPr lang="en-CA" sz="1200" dirty="0"/>
          </a:p>
          <a:p>
            <a:pPr marL="457200" lvl="0" indent="-304800" rtl="0">
              <a:spcBef>
                <a:spcPts val="0"/>
              </a:spcBef>
              <a:buSzPct val="100000"/>
              <a:buAutoNum type="arabicParenR"/>
            </a:pPr>
            <a:r>
              <a:rPr lang="en-CA" sz="1200" b="1" dirty="0"/>
              <a:t>Confidentiality</a:t>
            </a:r>
          </a:p>
          <a:p>
            <a:pPr lvl="0">
              <a:spcBef>
                <a:spcPts val="0"/>
              </a:spcBef>
              <a:buNone/>
            </a:pPr>
            <a:r>
              <a:rPr lang="en-CA" sz="1200" u="sng" dirty="0"/>
              <a:t>-Question:</a:t>
            </a:r>
            <a:r>
              <a:rPr lang="en-CA" sz="1200" dirty="0"/>
              <a:t> When we talk about confidentiality, what does it mean to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Possible answer: Usually when one thinks of confidentiality they are thinking about the policies and agreements in place to protect private information </a:t>
            </a:r>
          </a:p>
          <a:p>
            <a:pPr lvl="0">
              <a:spcBef>
                <a:spcPts val="0"/>
              </a:spcBef>
              <a:buNone/>
            </a:pPr>
            <a:endParaRPr lang="en-CA" sz="1200" dirty="0"/>
          </a:p>
          <a:p>
            <a:pPr lvl="0">
              <a:spcBef>
                <a:spcPts val="0"/>
              </a:spcBef>
              <a:buNone/>
            </a:pPr>
            <a:r>
              <a:rPr lang="en-CA" sz="1200" dirty="0"/>
              <a:t>Key Concepts to Discuss:</a:t>
            </a:r>
          </a:p>
          <a:p>
            <a:pPr lvl="0">
              <a:spcBef>
                <a:spcPts val="0"/>
              </a:spcBef>
              <a:buNone/>
            </a:pPr>
            <a:r>
              <a:rPr lang="en-CA" sz="1200" dirty="0"/>
              <a:t>-trust</a:t>
            </a:r>
          </a:p>
          <a:p>
            <a:pPr lvl="0">
              <a:spcBef>
                <a:spcPts val="0"/>
              </a:spcBef>
              <a:buNone/>
            </a:pPr>
            <a:r>
              <a:rPr lang="en-CA" sz="1200" dirty="0"/>
              <a:t>*Open self up and be vulnerable</a:t>
            </a:r>
          </a:p>
          <a:p>
            <a:pPr lvl="0">
              <a:spcBef>
                <a:spcPts val="0"/>
              </a:spcBef>
              <a:buNone/>
            </a:pPr>
            <a:r>
              <a:rPr lang="en-CA" sz="1200" dirty="0"/>
              <a:t>*Be confident that we won’t share their information</a:t>
            </a:r>
          </a:p>
          <a:p>
            <a:pPr lvl="0">
              <a:spcBef>
                <a:spcPts val="0"/>
              </a:spcBef>
              <a:buNone/>
            </a:pPr>
            <a:r>
              <a:rPr lang="en-CA" sz="1200" dirty="0"/>
              <a:t>*When others open up, it allows us to do a better job at helping them</a:t>
            </a:r>
          </a:p>
          <a:p>
            <a:pPr lvl="0">
              <a:spcBef>
                <a:spcPts val="0"/>
              </a:spcBef>
              <a:buNone/>
            </a:pPr>
            <a:r>
              <a:rPr lang="en-CA" sz="1200" dirty="0"/>
              <a:t>-Dignity</a:t>
            </a:r>
          </a:p>
          <a:p>
            <a:pPr lvl="0">
              <a:spcBef>
                <a:spcPts val="0"/>
              </a:spcBef>
              <a:buNone/>
            </a:pPr>
            <a:r>
              <a:rPr lang="en-CA" sz="1200" dirty="0"/>
              <a:t>*Respect and maintain other’s dignity if they decide to share with us</a:t>
            </a:r>
          </a:p>
          <a:p>
            <a:pPr lvl="0">
              <a:spcBef>
                <a:spcPts val="0"/>
              </a:spcBef>
              <a:buNone/>
            </a:pPr>
            <a:r>
              <a:rPr lang="en-CA" sz="1200" dirty="0"/>
              <a:t>*If we do not respect their dignity, we can cause harm </a:t>
            </a:r>
          </a:p>
          <a:p>
            <a:pPr lvl="0">
              <a:spcBef>
                <a:spcPts val="0"/>
              </a:spcBef>
              <a:buNone/>
            </a:pPr>
            <a:r>
              <a:rPr lang="en-CA" sz="1200" dirty="0"/>
              <a:t>-Even with the existence of agreements in place to protect confidentiality, morally we also have an obligation to ensure that we take every measure necessary to protect our client’s personal/private information and hold this to utmost importance </a:t>
            </a:r>
          </a:p>
          <a:p>
            <a:pPr lvl="0">
              <a:spcBef>
                <a:spcPts val="0"/>
              </a:spcBef>
              <a:buNone/>
            </a:pPr>
            <a:endParaRPr sz="1200" dirty="0"/>
          </a:p>
          <a:p>
            <a:pPr lvl="0">
              <a:spcBef>
                <a:spcPts val="0"/>
              </a:spcBef>
              <a:buNone/>
            </a:pPr>
            <a:r>
              <a:rPr lang="en-CA" sz="1200" b="1" dirty="0"/>
              <a:t>2) Privacy</a:t>
            </a:r>
          </a:p>
          <a:p>
            <a:pPr lvl="0">
              <a:spcBef>
                <a:spcPts val="0"/>
              </a:spcBef>
              <a:buNone/>
            </a:pPr>
            <a:r>
              <a:rPr lang="en-CA" sz="1200" dirty="0"/>
              <a:t>-</a:t>
            </a:r>
            <a:r>
              <a:rPr lang="en-CA" sz="1200" u="sng" dirty="0"/>
              <a:t>Question:</a:t>
            </a:r>
            <a:r>
              <a:rPr lang="en-CA" sz="1200" dirty="0"/>
              <a:t> When we talk about privacy, what does that mean to you?</a:t>
            </a:r>
          </a:p>
          <a:p>
            <a:pPr lvl="0">
              <a:spcBef>
                <a:spcPts val="0"/>
              </a:spcBef>
              <a:buNone/>
            </a:pPr>
            <a:r>
              <a:rPr lang="en-CA" sz="1200" dirty="0"/>
              <a:t>-Possible answer: Privacy could be thought of as any method or way that could potentially identify a person</a:t>
            </a:r>
          </a:p>
          <a:p>
            <a:pPr lvl="0">
              <a:spcBef>
                <a:spcPts val="0"/>
              </a:spcBef>
              <a:buNone/>
            </a:pPr>
            <a:r>
              <a:rPr lang="en-CA" sz="1200" dirty="0"/>
              <a:t>-Privacy is also very important to protect and with living in a rural community we need to take this concept even more seriously and think about how privacy can easily be broken with living in a rural community</a:t>
            </a:r>
          </a:p>
          <a:p>
            <a:pPr lvl="0">
              <a:spcBef>
                <a:spcPts val="0"/>
              </a:spcBef>
              <a:buNone/>
            </a:pPr>
            <a:endParaRPr lang="en-CA" sz="1200" b="1" u="sng" dirty="0"/>
          </a:p>
          <a:p>
            <a:pPr lvl="0">
              <a:spcBef>
                <a:spcPts val="0"/>
              </a:spcBef>
              <a:buNone/>
            </a:pPr>
            <a:r>
              <a:rPr lang="en-CA" sz="1200" b="1" u="sng" dirty="0"/>
              <a:t>Rural Community</a:t>
            </a:r>
          </a:p>
          <a:p>
            <a:pPr lvl="0">
              <a:spcBef>
                <a:spcPts val="0"/>
              </a:spcBef>
              <a:buNone/>
            </a:pPr>
            <a:r>
              <a:rPr lang="en-CA" sz="1200" dirty="0"/>
              <a:t>Areas to consider:</a:t>
            </a:r>
          </a:p>
          <a:p>
            <a:pPr lvl="0">
              <a:spcBef>
                <a:spcPts val="0"/>
              </a:spcBef>
              <a:buClr>
                <a:schemeClr val="dk1"/>
              </a:buClr>
              <a:buSzPct val="91666"/>
              <a:buFont typeface="Arial"/>
              <a:buNone/>
            </a:pPr>
            <a:r>
              <a:rPr lang="en-CA" sz="1200" dirty="0">
                <a:solidFill>
                  <a:schemeClr val="dk1"/>
                </a:solidFill>
              </a:rPr>
              <a:t>-”Even non-identifying information can easily reveal a participant’s identity</a:t>
            </a:r>
          </a:p>
          <a:p>
            <a:pPr lvl="0">
              <a:spcBef>
                <a:spcPts val="0"/>
              </a:spcBef>
              <a:buClr>
                <a:schemeClr val="dk1"/>
              </a:buClr>
              <a:buSzPct val="91666"/>
              <a:buFont typeface="Arial"/>
              <a:buNone/>
            </a:pPr>
            <a:r>
              <a:rPr lang="en-CA" sz="1200" dirty="0">
                <a:solidFill>
                  <a:schemeClr val="dk1"/>
                </a:solidFill>
              </a:rPr>
              <a:t>-Participants can easily be identified by the vehicles they drive, the routes they take and the people they associate with</a:t>
            </a:r>
          </a:p>
          <a:p>
            <a:pPr lvl="0">
              <a:spcBef>
                <a:spcPts val="0"/>
              </a:spcBef>
              <a:buClr>
                <a:schemeClr val="dk1"/>
              </a:buClr>
              <a:buSzPct val="91666"/>
              <a:buFont typeface="Arial"/>
              <a:buNone/>
            </a:pPr>
            <a:r>
              <a:rPr lang="en-CA" sz="1200" dirty="0">
                <a:solidFill>
                  <a:schemeClr val="dk1"/>
                </a:solidFill>
              </a:rPr>
              <a:t>-Overlapping social relationships in a variety of settings</a:t>
            </a:r>
          </a:p>
          <a:p>
            <a:pPr lvl="0">
              <a:spcBef>
                <a:spcPts val="0"/>
              </a:spcBef>
              <a:buClr>
                <a:schemeClr val="dk1"/>
              </a:buClr>
              <a:buSzPct val="91666"/>
              <a:buFont typeface="Arial"/>
              <a:buNone/>
            </a:pPr>
            <a:r>
              <a:rPr lang="en-CA" sz="1200" dirty="0">
                <a:solidFill>
                  <a:schemeClr val="dk1"/>
                </a:solidFill>
              </a:rPr>
              <a:t>-Encounter each other” outside of forums/schools (Kasdorff &amp; </a:t>
            </a:r>
            <a:r>
              <a:rPr lang="en-CA" sz="1200" dirty="0" err="1">
                <a:solidFill>
                  <a:schemeClr val="dk1"/>
                </a:solidFill>
              </a:rPr>
              <a:t>Erb</a:t>
            </a:r>
            <a:r>
              <a:rPr lang="en-CA" sz="1200" dirty="0">
                <a:solidFill>
                  <a:schemeClr val="dk1"/>
                </a:solidFill>
              </a:rPr>
              <a:t>, 2010).</a:t>
            </a:r>
          </a:p>
          <a:p>
            <a:pPr lvl="0">
              <a:spcBef>
                <a:spcPts val="0"/>
              </a:spcBef>
              <a:buClr>
                <a:schemeClr val="dk1"/>
              </a:buClr>
              <a:buSzPct val="91666"/>
              <a:buFont typeface="Arial"/>
              <a:buNone/>
            </a:pPr>
            <a:endParaRPr lang="en-CA" sz="1200" dirty="0">
              <a:solidFill>
                <a:schemeClr val="dk1"/>
              </a:solidFill>
            </a:endParaRPr>
          </a:p>
          <a:p>
            <a:pPr lvl="0">
              <a:spcBef>
                <a:spcPts val="0"/>
              </a:spcBef>
              <a:buClr>
                <a:schemeClr val="dk1"/>
              </a:buClr>
              <a:buSzPct val="91666"/>
              <a:buFont typeface="Arial"/>
              <a:buNone/>
            </a:pPr>
            <a:r>
              <a:rPr lang="en-CA" sz="1200" dirty="0">
                <a:solidFill>
                  <a:schemeClr val="dk1"/>
                </a:solidFill>
              </a:rPr>
              <a:t>Source</a:t>
            </a:r>
          </a:p>
          <a:p>
            <a:pPr lvl="0">
              <a:spcBef>
                <a:spcPts val="0"/>
              </a:spcBef>
              <a:buClr>
                <a:schemeClr val="dk1"/>
              </a:buClr>
              <a:buSzPct val="91666"/>
              <a:buFont typeface="Arial"/>
              <a:buNone/>
            </a:pPr>
            <a:r>
              <a:rPr lang="en-CA" sz="1200" dirty="0">
                <a:solidFill>
                  <a:schemeClr val="dk1"/>
                </a:solidFill>
              </a:rPr>
              <a:t>Kasdorff, D., &amp; </a:t>
            </a:r>
            <a:r>
              <a:rPr lang="en-CA" sz="1200" dirty="0" err="1">
                <a:solidFill>
                  <a:schemeClr val="dk1"/>
                </a:solidFill>
              </a:rPr>
              <a:t>Erb</a:t>
            </a:r>
            <a:r>
              <a:rPr lang="en-CA" sz="1200" dirty="0">
                <a:solidFill>
                  <a:schemeClr val="dk1"/>
                </a:solidFill>
              </a:rPr>
              <a:t>, B. (2010). Serving victims of violence in rural communities: Challenges and best practices. Retrieved from http://library.queensu.ca/files/Rural%20Issues%20in%20Eastern%20Ontario%20Final%20Jan%2010%203.pdf</a:t>
            </a:r>
          </a:p>
          <a:p>
            <a:pPr lvl="0">
              <a:spcBef>
                <a:spcPts val="0"/>
              </a:spcBef>
              <a:buNone/>
            </a:pPr>
            <a:endParaRPr sz="1200" dirty="0"/>
          </a:p>
          <a:p>
            <a:pPr lvl="0">
              <a:spcBef>
                <a:spcPts val="0"/>
              </a:spcBef>
              <a:buNone/>
            </a:pPr>
            <a:endParaRPr sz="1200" dirty="0"/>
          </a:p>
          <a:p>
            <a:pPr lvl="0">
              <a:spcBef>
                <a:spcPts val="0"/>
              </a:spcBef>
              <a:buNone/>
            </a:pPr>
            <a:endParaRPr sz="1200" dirty="0"/>
          </a:p>
          <a:p>
            <a:pPr lvl="0">
              <a:spcBef>
                <a:spcPts val="0"/>
              </a:spcBef>
              <a:buNone/>
            </a:pPr>
            <a:endParaRPr sz="1200" dirty="0"/>
          </a:p>
          <a:p>
            <a:pPr lvl="0">
              <a:spcBef>
                <a:spcPts val="0"/>
              </a:spcBef>
              <a:buNone/>
            </a:pPr>
            <a:endParaRPr sz="1200" dirty="0"/>
          </a:p>
          <a:p>
            <a:pPr lvl="0">
              <a:spcBef>
                <a:spcPts val="0"/>
              </a:spcBef>
              <a:buNone/>
            </a:pPr>
            <a:endParaRPr sz="1200" dirty="0"/>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CA" sz="1200" dirty="0">
                <a:solidFill>
                  <a:schemeClr val="dk1"/>
                </a:solidFill>
              </a:rPr>
              <a:t>-It is important for you to know that we protect and respect your private information as well</a:t>
            </a:r>
          </a:p>
          <a:p>
            <a:pPr lvl="0" rtl="0">
              <a:spcBef>
                <a:spcPts val="0"/>
              </a:spcBef>
              <a:buNone/>
            </a:pPr>
            <a:endParaRPr sz="1200" dirty="0">
              <a:solidFill>
                <a:schemeClr val="dk1"/>
              </a:solidFill>
            </a:endParaRPr>
          </a:p>
          <a:p>
            <a:pPr lvl="0" rtl="0">
              <a:spcBef>
                <a:spcPts val="0"/>
              </a:spcBef>
              <a:buNone/>
            </a:pPr>
            <a:r>
              <a:rPr lang="en-CA" sz="1200" dirty="0">
                <a:solidFill>
                  <a:schemeClr val="dk1"/>
                </a:solidFill>
              </a:rPr>
              <a:t>This section is in regards to Non-Case Related Information</a:t>
            </a:r>
          </a:p>
          <a:p>
            <a:pPr lvl="0" rtl="0">
              <a:lnSpc>
                <a:spcPct val="115000"/>
              </a:lnSpc>
              <a:spcBef>
                <a:spcPts val="0"/>
              </a:spcBef>
              <a:spcAft>
                <a:spcPts val="1600"/>
              </a:spcAft>
              <a:buNone/>
            </a:pPr>
            <a:r>
              <a:rPr lang="en-CA" sz="1200" b="1" dirty="0">
                <a:solidFill>
                  <a:schemeClr val="dk1"/>
                </a:solidFill>
              </a:rPr>
              <a:t>Volunteer Information</a:t>
            </a:r>
            <a:r>
              <a:rPr lang="en-CA" sz="1200" dirty="0">
                <a:solidFill>
                  <a:schemeClr val="dk1"/>
                </a:solidFill>
              </a:rPr>
              <a:t>				 		</a:t>
            </a:r>
          </a:p>
          <a:p>
            <a:pPr lvl="0" rtl="0">
              <a:lnSpc>
                <a:spcPct val="115000"/>
              </a:lnSpc>
              <a:spcBef>
                <a:spcPts val="0"/>
              </a:spcBef>
              <a:spcAft>
                <a:spcPts val="1600"/>
              </a:spcAft>
              <a:buNone/>
            </a:pPr>
            <a:endParaRPr lang="en-CA" sz="1200" dirty="0">
              <a:solidFill>
                <a:schemeClr val="dk1"/>
              </a:solidFill>
            </a:endParaRPr>
          </a:p>
          <a:p>
            <a:pPr lvl="0" rtl="0">
              <a:lnSpc>
                <a:spcPct val="115000"/>
              </a:lnSpc>
              <a:spcBef>
                <a:spcPts val="0"/>
              </a:spcBef>
              <a:spcAft>
                <a:spcPts val="1600"/>
              </a:spcAft>
              <a:buNone/>
            </a:pPr>
            <a:r>
              <a:rPr lang="en-CA" sz="1200" dirty="0">
                <a:solidFill>
                  <a:schemeClr val="dk1"/>
                </a:solidFill>
              </a:rPr>
              <a:t>1.Personal information about volunteers including their names, contact information, applications, evaluations, and all other information contained in a volunteer’s file may be viewed by the volunteer to whom it pertains upon request.</a:t>
            </a:r>
          </a:p>
          <a:p>
            <a:pPr lvl="0" rtl="0">
              <a:lnSpc>
                <a:spcPct val="115000"/>
              </a:lnSpc>
              <a:spcBef>
                <a:spcPts val="0"/>
              </a:spcBef>
              <a:buNone/>
            </a:pPr>
            <a:endParaRPr lang="en-CA" sz="1200" dirty="0">
              <a:solidFill>
                <a:schemeClr val="dk1"/>
              </a:solidFill>
            </a:endParaRPr>
          </a:p>
          <a:p>
            <a:pPr lvl="0" rtl="0">
              <a:lnSpc>
                <a:spcPct val="115000"/>
              </a:lnSpc>
              <a:spcBef>
                <a:spcPts val="0"/>
              </a:spcBef>
              <a:buNone/>
            </a:pPr>
            <a:r>
              <a:rPr lang="en-CA" sz="1200" dirty="0">
                <a:solidFill>
                  <a:schemeClr val="dk1"/>
                </a:solidFill>
              </a:rPr>
              <a:t>2. Staff shall have access to volunteer files for the purposes of program administration. With the exception of the above, volunteer information shall not be released to other volunteers, members of the corporation or members of the public without the permission of the volunteer to whom it pertains. </a:t>
            </a:r>
          </a:p>
          <a:p>
            <a:pPr lvl="0" rtl="0">
              <a:lnSpc>
                <a:spcPct val="115000"/>
              </a:lnSpc>
              <a:spcBef>
                <a:spcPts val="0"/>
              </a:spcBef>
              <a:buNone/>
            </a:pPr>
            <a:endParaRPr lang="en-CA" sz="1200" dirty="0">
              <a:solidFill>
                <a:schemeClr val="dk1"/>
              </a:solidFill>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CA" sz="1200" dirty="0"/>
              <a:t>Lanark County Community Justice Program. (</a:t>
            </a:r>
            <a:r>
              <a:rPr lang="en-CA" sz="1200" dirty="0" err="1"/>
              <a:t>n.d.</a:t>
            </a:r>
            <a:r>
              <a:rPr lang="en-CA" sz="1200" dirty="0"/>
              <a:t>). Policies and procedures. Retrieved from http://www.commjustice.org/lccjp-policies-and-procedures-0</a:t>
            </a:r>
          </a:p>
          <a:p>
            <a:pPr lvl="0" rtl="0">
              <a:lnSpc>
                <a:spcPct val="115000"/>
              </a:lnSpc>
              <a:spcBef>
                <a:spcPts val="0"/>
              </a:spcBef>
              <a:buNone/>
            </a:pPr>
            <a:endParaRPr lang="en-CA" sz="1200" dirty="0">
              <a:solidFill>
                <a:schemeClr val="dk1"/>
              </a:solidFill>
            </a:endParaRPr>
          </a:p>
          <a:p>
            <a:pPr lvl="0" rtl="0">
              <a:spcBef>
                <a:spcPts val="0"/>
              </a:spcBef>
              <a:buClr>
                <a:schemeClr val="dk1"/>
              </a:buClr>
              <a:buFont typeface="Arial"/>
              <a:buNone/>
            </a:pPr>
            <a:endParaRPr sz="1200" dirty="0">
              <a:solidFill>
                <a:schemeClr val="dk1"/>
              </a:solidFill>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00000"/>
              </a:lnSpc>
              <a:spcBef>
                <a:spcPts val="0"/>
              </a:spcBef>
              <a:buNone/>
            </a:pPr>
            <a:r>
              <a:rPr lang="en-CA" sz="1200" dirty="0">
                <a:highlight>
                  <a:srgbClr val="FFFFFF"/>
                </a:highlight>
              </a:rPr>
              <a:t>It is also important to remember in terms of having consent, you require:</a:t>
            </a:r>
            <a:endParaRPr sz="1200" dirty="0">
              <a:highlight>
                <a:srgbClr val="FFFFFF"/>
              </a:highlight>
            </a:endParaRPr>
          </a:p>
          <a:p>
            <a:pPr lvl="0" rtl="0">
              <a:lnSpc>
                <a:spcPct val="100000"/>
              </a:lnSpc>
              <a:spcBef>
                <a:spcPts val="0"/>
              </a:spcBef>
              <a:buNone/>
            </a:pPr>
            <a:r>
              <a:rPr lang="en-CA" sz="1200" dirty="0">
                <a:highlight>
                  <a:srgbClr val="FFFFFF"/>
                </a:highlight>
              </a:rPr>
              <a:t>-Written consent to share information</a:t>
            </a:r>
          </a:p>
          <a:p>
            <a:pPr lvl="0" rtl="0">
              <a:lnSpc>
                <a:spcPct val="100000"/>
              </a:lnSpc>
              <a:spcBef>
                <a:spcPts val="0"/>
              </a:spcBef>
              <a:buNone/>
            </a:pPr>
            <a:endParaRPr sz="1200" dirty="0">
              <a:highlight>
                <a:srgbClr val="FFFFFF"/>
              </a:highlight>
            </a:endParaRPr>
          </a:p>
          <a:p>
            <a:pPr lvl="0" rtl="0">
              <a:lnSpc>
                <a:spcPct val="100000"/>
              </a:lnSpc>
              <a:spcBef>
                <a:spcPts val="0"/>
              </a:spcBef>
              <a:buNone/>
            </a:pPr>
            <a:r>
              <a:rPr lang="en-CA" sz="1200" dirty="0">
                <a:highlight>
                  <a:srgbClr val="FFFFFF"/>
                </a:highlight>
              </a:rPr>
              <a:t>-Unanimous consent</a:t>
            </a:r>
          </a:p>
        </p:txBody>
      </p:sp>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CA" sz="1200" dirty="0"/>
              <a:t>-We have already covered some examples highlighted in the policy regarding confidentiality protections</a:t>
            </a:r>
          </a:p>
          <a:p>
            <a:pPr lvl="0" rtl="0">
              <a:spcBef>
                <a:spcPts val="0"/>
              </a:spcBef>
              <a:buNone/>
            </a:pPr>
            <a:r>
              <a:rPr lang="en-CA" sz="1200" dirty="0"/>
              <a:t>-Some more examples of measures that can be take when protecting one’s privacy and confidential information will be discussed</a:t>
            </a: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600"/>
              </a:spcAft>
              <a:buClr>
                <a:schemeClr val="dk1"/>
              </a:buClr>
              <a:buSzPct val="91666"/>
              <a:buFont typeface="Arial"/>
              <a:buNone/>
            </a:pPr>
            <a:r>
              <a:rPr lang="en-CA" sz="1200" b="1" dirty="0">
                <a:solidFill>
                  <a:schemeClr val="dk1"/>
                </a:solidFill>
              </a:rPr>
              <a:t>“Protecting Personal Information Outside the Office</a:t>
            </a:r>
          </a:p>
          <a:p>
            <a:pPr lvl="0" rtl="0">
              <a:lnSpc>
                <a:spcPct val="115000"/>
              </a:lnSpc>
              <a:spcBef>
                <a:spcPts val="0"/>
              </a:spcBef>
              <a:spcAft>
                <a:spcPts val="600"/>
              </a:spcAft>
              <a:buNone/>
            </a:pPr>
            <a:r>
              <a:rPr lang="en-CA" sz="1200" dirty="0">
                <a:solidFill>
                  <a:schemeClr val="dk1"/>
                </a:solidFill>
              </a:rPr>
              <a:t>There should be reasonable safeguards to reduce the risks associated with working with personal information remotely while travelling, at home, or at another location. </a:t>
            </a:r>
          </a:p>
          <a:p>
            <a:pPr lvl="0" rtl="0">
              <a:lnSpc>
                <a:spcPct val="115000"/>
              </a:lnSpc>
              <a:spcBef>
                <a:spcPts val="0"/>
              </a:spcBef>
              <a:spcAft>
                <a:spcPts val="600"/>
              </a:spcAft>
              <a:buNone/>
            </a:pPr>
            <a:endParaRPr sz="1200" dirty="0">
              <a:solidFill>
                <a:schemeClr val="dk1"/>
              </a:solidFill>
            </a:endParaRPr>
          </a:p>
          <a:p>
            <a:pPr lvl="0" rtl="0">
              <a:lnSpc>
                <a:spcPct val="115000"/>
              </a:lnSpc>
              <a:spcBef>
                <a:spcPts val="0"/>
              </a:spcBef>
              <a:spcAft>
                <a:spcPts val="600"/>
              </a:spcAft>
              <a:buNone/>
            </a:pPr>
            <a:r>
              <a:rPr lang="en-CA" sz="1200" u="sng" dirty="0">
                <a:solidFill>
                  <a:schemeClr val="dk1"/>
                </a:solidFill>
              </a:rPr>
              <a:t>Question:</a:t>
            </a:r>
            <a:r>
              <a:rPr lang="en-CA" sz="1200" dirty="0">
                <a:solidFill>
                  <a:schemeClr val="dk1"/>
                </a:solidFill>
              </a:rPr>
              <a:t> What is important to keep in mind when you are having conversations outside of the office?</a:t>
            </a:r>
          </a:p>
          <a:p>
            <a:pPr lvl="0" rtl="0">
              <a:lnSpc>
                <a:spcPct val="115000"/>
              </a:lnSpc>
              <a:spcBef>
                <a:spcPts val="0"/>
              </a:spcBef>
              <a:spcAft>
                <a:spcPts val="600"/>
              </a:spcAft>
              <a:buNone/>
            </a:pPr>
            <a:endParaRPr sz="1200" dirty="0">
              <a:solidFill>
                <a:schemeClr val="dk1"/>
              </a:solidFill>
            </a:endParaRPr>
          </a:p>
          <a:p>
            <a:pPr marL="152400" lvl="0" indent="0" rtl="0">
              <a:lnSpc>
                <a:spcPct val="115000"/>
              </a:lnSpc>
              <a:spcBef>
                <a:spcPts val="0"/>
              </a:spcBef>
              <a:spcAft>
                <a:spcPts val="600"/>
              </a:spcAft>
              <a:buClr>
                <a:schemeClr val="dk1"/>
              </a:buClr>
              <a:buSzPct val="100000"/>
              <a:buNone/>
            </a:pPr>
            <a:r>
              <a:rPr lang="en-CA" sz="1200" b="1" u="sng" dirty="0">
                <a:solidFill>
                  <a:schemeClr val="dk1"/>
                </a:solidFill>
              </a:rPr>
              <a:t>Guidelines for conversations outside the office:</a:t>
            </a:r>
          </a:p>
          <a:p>
            <a:pPr lvl="0" rtl="0">
              <a:lnSpc>
                <a:spcPct val="115000"/>
              </a:lnSpc>
              <a:spcBef>
                <a:spcPts val="0"/>
              </a:spcBef>
              <a:spcAft>
                <a:spcPts val="600"/>
              </a:spcAft>
              <a:buNone/>
            </a:pPr>
            <a:r>
              <a:rPr lang="en-CA" sz="1200" dirty="0">
                <a:solidFill>
                  <a:schemeClr val="dk1"/>
                </a:solidFill>
              </a:rPr>
              <a:t>1.   Avoid discussing personal information in public areas such as in restaurants or on the street.</a:t>
            </a:r>
          </a:p>
          <a:p>
            <a:pPr lvl="0" rtl="0">
              <a:lnSpc>
                <a:spcPct val="115000"/>
              </a:lnSpc>
              <a:spcBef>
                <a:spcPts val="0"/>
              </a:spcBef>
              <a:spcAft>
                <a:spcPts val="600"/>
              </a:spcAft>
              <a:buNone/>
            </a:pPr>
            <a:r>
              <a:rPr lang="en-CA" sz="1200" dirty="0">
                <a:solidFill>
                  <a:schemeClr val="dk1"/>
                </a:solidFill>
              </a:rPr>
              <a:t>2.   When in transit, avoid using cell phones to discuss personal information (overheard)</a:t>
            </a:r>
          </a:p>
          <a:p>
            <a:pPr lvl="0" rtl="0">
              <a:lnSpc>
                <a:spcPct val="115000"/>
              </a:lnSpc>
              <a:spcBef>
                <a:spcPts val="0"/>
              </a:spcBef>
              <a:spcAft>
                <a:spcPts val="600"/>
              </a:spcAft>
              <a:buNone/>
            </a:pPr>
            <a:endParaRPr sz="1200" dirty="0">
              <a:solidFill>
                <a:schemeClr val="dk1"/>
              </a:solidFill>
            </a:endParaRPr>
          </a:p>
          <a:p>
            <a:pPr lvl="0" rtl="0">
              <a:lnSpc>
                <a:spcPct val="115000"/>
              </a:lnSpc>
              <a:spcBef>
                <a:spcPts val="0"/>
              </a:spcBef>
              <a:spcAft>
                <a:spcPts val="600"/>
              </a:spcAft>
              <a:buNone/>
            </a:pPr>
            <a:r>
              <a:rPr lang="en-CA" sz="1200" u="sng" dirty="0">
                <a:solidFill>
                  <a:schemeClr val="dk1"/>
                </a:solidFill>
              </a:rPr>
              <a:t>Question</a:t>
            </a:r>
            <a:r>
              <a:rPr lang="en-CA" sz="1200" dirty="0">
                <a:solidFill>
                  <a:schemeClr val="dk1"/>
                </a:solidFill>
              </a:rPr>
              <a:t>: How can you protect personal information when you are out of the office?</a:t>
            </a:r>
          </a:p>
          <a:p>
            <a:pPr lvl="0" rtl="0">
              <a:lnSpc>
                <a:spcPct val="115000"/>
              </a:lnSpc>
              <a:spcBef>
                <a:spcPts val="0"/>
              </a:spcBef>
              <a:spcAft>
                <a:spcPts val="600"/>
              </a:spcAft>
              <a:buNone/>
            </a:pPr>
            <a:endParaRPr sz="1200" dirty="0">
              <a:solidFill>
                <a:schemeClr val="dk1"/>
              </a:solidFill>
            </a:endParaRPr>
          </a:p>
          <a:p>
            <a:pPr lvl="0" rtl="0">
              <a:lnSpc>
                <a:spcPct val="115000"/>
              </a:lnSpc>
              <a:spcBef>
                <a:spcPts val="0"/>
              </a:spcBef>
              <a:spcAft>
                <a:spcPts val="600"/>
              </a:spcAft>
              <a:buNone/>
            </a:pPr>
            <a:r>
              <a:rPr lang="en-CA" sz="1200" b="1" u="sng" dirty="0">
                <a:solidFill>
                  <a:schemeClr val="dk1"/>
                </a:solidFill>
              </a:rPr>
              <a:t>Guidelines for personal information stored on paper or portable electronic devices when outside the office:</a:t>
            </a:r>
          </a:p>
          <a:p>
            <a:pPr marL="457200" lvl="0" indent="-228600" rtl="0">
              <a:lnSpc>
                <a:spcPct val="115000"/>
              </a:lnSpc>
              <a:spcBef>
                <a:spcPts val="0"/>
              </a:spcBef>
              <a:spcAft>
                <a:spcPts val="600"/>
              </a:spcAft>
              <a:buClr>
                <a:schemeClr val="dk1"/>
              </a:buClr>
              <a:buSzPct val="91666"/>
              <a:buFont typeface="Arial"/>
              <a:buAutoNum type="arabicPeriod"/>
            </a:pPr>
            <a:r>
              <a:rPr lang="en-CA" sz="1200" dirty="0">
                <a:solidFill>
                  <a:schemeClr val="dk1"/>
                </a:solidFill>
              </a:rPr>
              <a:t>Remove records containing personal information only when it is absolutely necessary for performing job duties. If possible, leave a copy with the originals left in the office. </a:t>
            </a:r>
          </a:p>
          <a:p>
            <a:pPr marL="228600" lvl="0" indent="0" rtl="0">
              <a:lnSpc>
                <a:spcPct val="115000"/>
              </a:lnSpc>
              <a:spcBef>
                <a:spcPts val="0"/>
              </a:spcBef>
              <a:spcAft>
                <a:spcPts val="600"/>
              </a:spcAft>
              <a:buNone/>
            </a:pPr>
            <a:endParaRPr lang="en-CA" sz="1200" dirty="0">
              <a:solidFill>
                <a:schemeClr val="dk1"/>
              </a:solidFill>
            </a:endParaRPr>
          </a:p>
          <a:p>
            <a:pPr marL="0" lvl="0" indent="0" rtl="0">
              <a:lnSpc>
                <a:spcPct val="115000"/>
              </a:lnSpc>
              <a:spcBef>
                <a:spcPts val="0"/>
              </a:spcBef>
              <a:spcAft>
                <a:spcPts val="600"/>
              </a:spcAft>
              <a:buNone/>
            </a:pPr>
            <a:r>
              <a:rPr lang="en-CA" sz="1200" b="1" u="sng" dirty="0">
                <a:solidFill>
                  <a:schemeClr val="dk1"/>
                </a:solidFill>
              </a:rPr>
              <a:t>Guidelines specific to personal information stored on paper-based records when outside the office:</a:t>
            </a:r>
          </a:p>
          <a:p>
            <a:pPr marL="228600" lvl="0" rtl="0">
              <a:lnSpc>
                <a:spcPct val="115000"/>
              </a:lnSpc>
              <a:spcBef>
                <a:spcPts val="0"/>
              </a:spcBef>
              <a:spcAft>
                <a:spcPts val="600"/>
              </a:spcAft>
              <a:buNone/>
            </a:pPr>
            <a:r>
              <a:rPr lang="en-CA" sz="1200" dirty="0">
                <a:solidFill>
                  <a:schemeClr val="dk1"/>
                </a:solidFill>
              </a:rPr>
              <a:t>1.   Place records in confidential folders, transport them in a secure container, and keep them under control at all times. This includes during meals or breaks.</a:t>
            </a:r>
          </a:p>
          <a:p>
            <a:pPr marL="228600" lvl="0" rtl="0">
              <a:lnSpc>
                <a:spcPct val="115000"/>
              </a:lnSpc>
              <a:spcBef>
                <a:spcPts val="0"/>
              </a:spcBef>
              <a:spcAft>
                <a:spcPts val="600"/>
              </a:spcAft>
              <a:buNone/>
            </a:pPr>
            <a:r>
              <a:rPr lang="en-CA" sz="1200" dirty="0">
                <a:solidFill>
                  <a:schemeClr val="dk1"/>
                </a:solidFill>
              </a:rPr>
              <a:t>2.   When working from home, keep records locked in a desk drawer or filing cabinet to reduce unauthorized viewing and access by family members or friends.</a:t>
            </a:r>
          </a:p>
          <a:p>
            <a:pPr marL="228600" lvl="0" rtl="0">
              <a:lnSpc>
                <a:spcPct val="115000"/>
              </a:lnSpc>
              <a:spcBef>
                <a:spcPts val="0"/>
              </a:spcBef>
              <a:spcAft>
                <a:spcPts val="600"/>
              </a:spcAft>
              <a:buNone/>
            </a:pPr>
            <a:endParaRPr sz="1200" dirty="0">
              <a:solidFill>
                <a:schemeClr val="dk1"/>
              </a:solidFill>
            </a:endParaRPr>
          </a:p>
          <a:p>
            <a:pPr marL="228600" lvl="0" rtl="0">
              <a:lnSpc>
                <a:spcPct val="115000"/>
              </a:lnSpc>
              <a:spcBef>
                <a:spcPts val="0"/>
              </a:spcBef>
              <a:spcAft>
                <a:spcPts val="600"/>
              </a:spcAft>
              <a:buNone/>
            </a:pPr>
            <a:r>
              <a:rPr lang="en-CA" sz="1200" b="1" u="sng" dirty="0">
                <a:solidFill>
                  <a:schemeClr val="dk1"/>
                </a:solidFill>
              </a:rPr>
              <a:t>Guidelines specific to personal information stored on portable electronic devices when outside the office:</a:t>
            </a:r>
          </a:p>
          <a:p>
            <a:pPr marL="228600" lvl="0" rtl="0">
              <a:lnSpc>
                <a:spcPct val="115000"/>
              </a:lnSpc>
              <a:spcBef>
                <a:spcPts val="0"/>
              </a:spcBef>
              <a:spcAft>
                <a:spcPts val="600"/>
              </a:spcAft>
              <a:buNone/>
            </a:pPr>
            <a:r>
              <a:rPr lang="en-CA" sz="1200" dirty="0">
                <a:solidFill>
                  <a:schemeClr val="dk1"/>
                </a:solidFill>
              </a:rPr>
              <a:t>1.   Protect portable electronic devices containing personal information with a strong password when taken away from the office.</a:t>
            </a:r>
          </a:p>
          <a:p>
            <a:pPr marL="228600" lvl="0" rtl="0">
              <a:lnSpc>
                <a:spcPct val="115000"/>
              </a:lnSpc>
              <a:spcBef>
                <a:spcPts val="0"/>
              </a:spcBef>
              <a:spcAft>
                <a:spcPts val="600"/>
              </a:spcAft>
              <a:buNone/>
            </a:pPr>
            <a:r>
              <a:rPr lang="en-CA" sz="1200" dirty="0">
                <a:solidFill>
                  <a:schemeClr val="dk1"/>
                </a:solidFill>
              </a:rPr>
              <a:t>2.   Avoid storing personal information on portable electronic devices unless absolutely necessary.</a:t>
            </a:r>
          </a:p>
          <a:p>
            <a:pPr marL="457200" lvl="0" indent="-228600" rtl="0">
              <a:lnSpc>
                <a:spcPct val="115000"/>
              </a:lnSpc>
              <a:spcBef>
                <a:spcPts val="0"/>
              </a:spcBef>
              <a:spcAft>
                <a:spcPts val="600"/>
              </a:spcAft>
              <a:buAutoNum type="arabicPeriod" startAt="3"/>
            </a:pPr>
            <a:r>
              <a:rPr lang="en-CA" sz="1200" dirty="0">
                <a:solidFill>
                  <a:schemeClr val="dk1"/>
                </a:solidFill>
              </a:rPr>
              <a:t>To prevent loss or theft, keep portable electronic devices secure at all times</a:t>
            </a:r>
          </a:p>
          <a:p>
            <a:pPr marL="228600" lvl="0" rtl="0">
              <a:lnSpc>
                <a:spcPct val="115000"/>
              </a:lnSpc>
              <a:spcBef>
                <a:spcPts val="0"/>
              </a:spcBef>
              <a:spcAft>
                <a:spcPts val="600"/>
              </a:spcAft>
              <a:buNone/>
            </a:pPr>
            <a:endParaRPr sz="1200" dirty="0">
              <a:solidFill>
                <a:schemeClr val="dk1"/>
              </a:solidFill>
            </a:endParaRPr>
          </a:p>
          <a:p>
            <a:pPr marL="0" lvl="0" indent="0" rtl="0">
              <a:lnSpc>
                <a:spcPct val="115000"/>
              </a:lnSpc>
              <a:spcBef>
                <a:spcPts val="0"/>
              </a:spcBef>
              <a:spcAft>
                <a:spcPts val="600"/>
              </a:spcAft>
              <a:buNone/>
            </a:pPr>
            <a:r>
              <a:rPr lang="en-CA" sz="1200" b="1" u="sng" dirty="0">
                <a:solidFill>
                  <a:schemeClr val="dk1"/>
                </a:solidFill>
              </a:rPr>
              <a:t>Guidelines for appropriate use of home computers or portable electronic devices for accessing personal information:</a:t>
            </a:r>
          </a:p>
          <a:p>
            <a:pPr marL="228600" lvl="0" rtl="0">
              <a:lnSpc>
                <a:spcPct val="115000"/>
              </a:lnSpc>
              <a:spcBef>
                <a:spcPts val="0"/>
              </a:spcBef>
              <a:spcAft>
                <a:spcPts val="600"/>
              </a:spcAft>
              <a:buNone/>
            </a:pPr>
            <a:r>
              <a:rPr lang="en-CA" sz="1200" dirty="0">
                <a:solidFill>
                  <a:schemeClr val="dk1"/>
                </a:solidFill>
              </a:rPr>
              <a:t>1.   Do not use public computers or networks to connect to the office network as these are unsecure devices and locations.</a:t>
            </a:r>
          </a:p>
          <a:p>
            <a:pPr marL="457200" lvl="0" indent="-228600" rtl="0">
              <a:lnSpc>
                <a:spcPct val="115000"/>
              </a:lnSpc>
              <a:spcBef>
                <a:spcPts val="0"/>
              </a:spcBef>
              <a:spcAft>
                <a:spcPts val="600"/>
              </a:spcAft>
              <a:buAutoNum type="arabicPeriod" startAt="2"/>
            </a:pPr>
            <a:r>
              <a:rPr lang="en-CA" sz="1200" dirty="0">
                <a:solidFill>
                  <a:schemeClr val="dk1"/>
                </a:solidFill>
              </a:rPr>
              <a:t>Log off from a laptop or home computer </a:t>
            </a:r>
          </a:p>
          <a:p>
            <a:pPr marL="457200" lvl="0" indent="-228600" rtl="0">
              <a:lnSpc>
                <a:spcPct val="115000"/>
              </a:lnSpc>
              <a:spcBef>
                <a:spcPts val="0"/>
              </a:spcBef>
              <a:spcAft>
                <a:spcPts val="600"/>
              </a:spcAft>
              <a:buAutoNum type="arabicPeriod" startAt="3"/>
            </a:pPr>
            <a:r>
              <a:rPr lang="en-CA" sz="1200" dirty="0">
                <a:solidFill>
                  <a:schemeClr val="dk1"/>
                </a:solidFill>
              </a:rPr>
              <a:t>When accessing electronic records from home, avoid storing any personal information on the hard drive of a home computer. </a:t>
            </a:r>
          </a:p>
          <a:p>
            <a:pPr marL="228600" lvl="0" indent="0" rtl="0">
              <a:lnSpc>
                <a:spcPct val="115000"/>
              </a:lnSpc>
              <a:spcBef>
                <a:spcPts val="0"/>
              </a:spcBef>
              <a:spcAft>
                <a:spcPts val="600"/>
              </a:spcAft>
              <a:buNone/>
            </a:pPr>
            <a:r>
              <a:rPr lang="en-CA" sz="1200" dirty="0">
                <a:solidFill>
                  <a:schemeClr val="dk1"/>
                </a:solidFill>
              </a:rPr>
              <a:t>4.   Do not share a laptop or home computer that is used for working with sensitive personal information with other individuals, including family members and friends.” (Safeguards Backgrounder Doc)</a:t>
            </a:r>
          </a:p>
          <a:p>
            <a:pPr lvl="0" rtl="0">
              <a:lnSpc>
                <a:spcPct val="115000"/>
              </a:lnSpc>
              <a:spcBef>
                <a:spcPts val="0"/>
              </a:spcBef>
              <a:spcAft>
                <a:spcPts val="600"/>
              </a:spcAft>
              <a:buNone/>
            </a:pPr>
            <a:r>
              <a:rPr lang="en-CA" sz="1200" dirty="0">
                <a:solidFill>
                  <a:schemeClr val="dk1"/>
                </a:solidFill>
              </a:rPr>
              <a:t> </a:t>
            </a:r>
          </a:p>
          <a:p>
            <a:pPr marL="228600" lvl="0" rtl="0">
              <a:lnSpc>
                <a:spcPct val="115000"/>
              </a:lnSpc>
              <a:spcBef>
                <a:spcPts val="0"/>
              </a:spcBef>
              <a:spcAft>
                <a:spcPts val="600"/>
              </a:spcAft>
              <a:buNone/>
            </a:pPr>
            <a:endParaRPr sz="1200" dirty="0">
              <a:solidFill>
                <a:schemeClr val="dk1"/>
              </a:solidFill>
            </a:endParaRPr>
          </a:p>
          <a:p>
            <a:pPr marL="228600" lvl="0" rtl="0">
              <a:lnSpc>
                <a:spcPct val="115000"/>
              </a:lnSpc>
              <a:spcBef>
                <a:spcPts val="0"/>
              </a:spcBef>
              <a:spcAft>
                <a:spcPts val="600"/>
              </a:spcAft>
              <a:buClr>
                <a:schemeClr val="dk1"/>
              </a:buClr>
              <a:buFont typeface="Arial"/>
              <a:buNone/>
            </a:pPr>
            <a:r>
              <a:rPr lang="en-CA" sz="1200" dirty="0">
                <a:solidFill>
                  <a:schemeClr val="dk1"/>
                </a:solidFill>
              </a:rPr>
              <a:t>Source:</a:t>
            </a:r>
          </a:p>
          <a:p>
            <a:pPr marL="228600" lvl="0" rtl="0">
              <a:lnSpc>
                <a:spcPct val="115000"/>
              </a:lnSpc>
              <a:spcBef>
                <a:spcPts val="0"/>
              </a:spcBef>
              <a:spcAft>
                <a:spcPts val="600"/>
              </a:spcAft>
              <a:buClr>
                <a:schemeClr val="dk1"/>
              </a:buClr>
              <a:buFont typeface="Arial"/>
              <a:buNone/>
            </a:pPr>
            <a:endParaRPr lang="en-CA" sz="1200" dirty="0">
              <a:solidFill>
                <a:schemeClr val="dk1"/>
              </a:solidFill>
            </a:endParaRPr>
          </a:p>
          <a:p>
            <a:pPr marL="228600" lvl="0" rtl="0">
              <a:lnSpc>
                <a:spcPct val="115000"/>
              </a:lnSpc>
              <a:spcBef>
                <a:spcPts val="0"/>
              </a:spcBef>
              <a:spcAft>
                <a:spcPts val="600"/>
              </a:spcAft>
              <a:buClr>
                <a:schemeClr val="dk1"/>
              </a:buClr>
              <a:buFont typeface="Arial"/>
              <a:buNone/>
            </a:pPr>
            <a:r>
              <a:rPr lang="en-CA" sz="1200" dirty="0">
                <a:solidFill>
                  <a:schemeClr val="dk1"/>
                </a:solidFill>
              </a:rPr>
              <a:t>Safeguards Backgrounder Doc</a:t>
            </a:r>
            <a:endParaRPr sz="1200" dirty="0">
              <a:solidFill>
                <a:schemeClr val="dk1"/>
              </a:solidFill>
            </a:endParaRPr>
          </a:p>
          <a:p>
            <a:pPr lvl="0" rtl="0">
              <a:lnSpc>
                <a:spcPct val="115000"/>
              </a:lnSpc>
              <a:spcBef>
                <a:spcPts val="0"/>
              </a:spcBef>
              <a:spcAft>
                <a:spcPts val="600"/>
              </a:spcAft>
              <a:buNone/>
            </a:pPr>
            <a:endParaRPr sz="1200" dirty="0">
              <a:solidFill>
                <a:schemeClr val="dk1"/>
              </a:solidFill>
            </a:endParaRPr>
          </a:p>
          <a:p>
            <a:pPr lvl="0" rtl="0">
              <a:lnSpc>
                <a:spcPct val="115000"/>
              </a:lnSpc>
              <a:spcBef>
                <a:spcPts val="0"/>
              </a:spcBef>
              <a:spcAft>
                <a:spcPts val="600"/>
              </a:spcAft>
              <a:buNone/>
            </a:pPr>
            <a:endParaRPr sz="1200" dirty="0">
              <a:solidFill>
                <a:schemeClr val="dk1"/>
              </a:solidFill>
            </a:endParaRPr>
          </a:p>
          <a:p>
            <a:pPr lvl="0" rtl="0">
              <a:spcBef>
                <a:spcPts val="0"/>
              </a:spcBef>
              <a:buNone/>
            </a:pPr>
            <a:endParaRPr sz="1200" dirty="0"/>
          </a:p>
        </p:txBody>
      </p:sp>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CA" sz="1200" u="sng" dirty="0"/>
              <a:t>-Question:</a:t>
            </a:r>
            <a:r>
              <a:rPr lang="en-CA" sz="1200" dirty="0"/>
              <a:t> what is a privacy breach?</a:t>
            </a:r>
          </a:p>
          <a:p>
            <a:pPr lvl="0">
              <a:spcBef>
                <a:spcPts val="0"/>
              </a:spcBef>
              <a:buNone/>
            </a:pPr>
            <a:endParaRPr sz="1200" dirty="0"/>
          </a:p>
          <a:p>
            <a:pPr lvl="0" rtl="0">
              <a:lnSpc>
                <a:spcPct val="115000"/>
              </a:lnSpc>
              <a:spcBef>
                <a:spcPts val="0"/>
              </a:spcBef>
              <a:spcAft>
                <a:spcPts val="600"/>
              </a:spcAft>
              <a:buClr>
                <a:schemeClr val="dk1"/>
              </a:buClr>
              <a:buSzPct val="91666"/>
              <a:buFont typeface="Arial"/>
              <a:buNone/>
            </a:pPr>
            <a:r>
              <a:rPr lang="en-CA" sz="1200" dirty="0">
                <a:solidFill>
                  <a:schemeClr val="dk1"/>
                </a:solidFill>
              </a:rPr>
              <a:t>"A privacy breach </a:t>
            </a:r>
          </a:p>
          <a:p>
            <a:pPr lvl="0" rtl="0">
              <a:lnSpc>
                <a:spcPct val="115000"/>
              </a:lnSpc>
              <a:spcBef>
                <a:spcPts val="0"/>
              </a:spcBef>
              <a:spcAft>
                <a:spcPts val="600"/>
              </a:spcAft>
              <a:buClr>
                <a:schemeClr val="dk1"/>
              </a:buClr>
              <a:buSzPct val="91666"/>
              <a:buFont typeface="Arial"/>
              <a:buNone/>
            </a:pPr>
            <a:r>
              <a:rPr lang="en-CA" sz="1200" dirty="0">
                <a:solidFill>
                  <a:schemeClr val="dk1"/>
                </a:solidFill>
              </a:rPr>
              <a:t>*unauthorized access </a:t>
            </a:r>
          </a:p>
          <a:p>
            <a:pPr lvl="0" rtl="0">
              <a:lnSpc>
                <a:spcPct val="115000"/>
              </a:lnSpc>
              <a:spcBef>
                <a:spcPts val="0"/>
              </a:spcBef>
              <a:spcAft>
                <a:spcPts val="600"/>
              </a:spcAft>
              <a:buClr>
                <a:schemeClr val="dk1"/>
              </a:buClr>
              <a:buSzPct val="91666"/>
              <a:buFont typeface="Arial"/>
              <a:buNone/>
            </a:pPr>
            <a:r>
              <a:rPr lang="en-CA" sz="1200" dirty="0">
                <a:solidFill>
                  <a:schemeClr val="dk1"/>
                </a:solidFill>
              </a:rPr>
              <a:t>*collection, </a:t>
            </a:r>
          </a:p>
          <a:p>
            <a:pPr lvl="0" rtl="0">
              <a:lnSpc>
                <a:spcPct val="115000"/>
              </a:lnSpc>
              <a:spcBef>
                <a:spcPts val="0"/>
              </a:spcBef>
              <a:spcAft>
                <a:spcPts val="600"/>
              </a:spcAft>
              <a:buClr>
                <a:schemeClr val="dk1"/>
              </a:buClr>
              <a:buSzPct val="91666"/>
              <a:buFont typeface="Arial"/>
              <a:buNone/>
            </a:pPr>
            <a:r>
              <a:rPr lang="en-CA" sz="1200" dirty="0">
                <a:solidFill>
                  <a:schemeClr val="dk1"/>
                </a:solidFill>
              </a:rPr>
              <a:t>*use, </a:t>
            </a:r>
          </a:p>
          <a:p>
            <a:pPr lvl="0" rtl="0">
              <a:lnSpc>
                <a:spcPct val="115000"/>
              </a:lnSpc>
              <a:spcBef>
                <a:spcPts val="0"/>
              </a:spcBef>
              <a:spcAft>
                <a:spcPts val="600"/>
              </a:spcAft>
              <a:buClr>
                <a:schemeClr val="dk1"/>
              </a:buClr>
              <a:buSzPct val="91666"/>
              <a:buFont typeface="Arial"/>
              <a:buNone/>
            </a:pPr>
            <a:r>
              <a:rPr lang="en-CA" sz="1200" dirty="0">
                <a:solidFill>
                  <a:schemeClr val="dk1"/>
                </a:solidFill>
              </a:rPr>
              <a:t>*disclosure, </a:t>
            </a:r>
          </a:p>
          <a:p>
            <a:pPr lvl="0" rtl="0">
              <a:lnSpc>
                <a:spcPct val="115000"/>
              </a:lnSpc>
              <a:spcBef>
                <a:spcPts val="0"/>
              </a:spcBef>
              <a:spcAft>
                <a:spcPts val="600"/>
              </a:spcAft>
              <a:buClr>
                <a:schemeClr val="dk1"/>
              </a:buClr>
              <a:buSzPct val="91666"/>
              <a:buFont typeface="Arial"/>
              <a:buNone/>
            </a:pPr>
            <a:r>
              <a:rPr lang="en-CA" sz="1200" dirty="0">
                <a:solidFill>
                  <a:schemeClr val="dk1"/>
                </a:solidFill>
              </a:rPr>
              <a:t>*loss</a:t>
            </a:r>
          </a:p>
          <a:p>
            <a:pPr lvl="0" rtl="0">
              <a:lnSpc>
                <a:spcPct val="115000"/>
              </a:lnSpc>
              <a:spcBef>
                <a:spcPts val="0"/>
              </a:spcBef>
              <a:spcAft>
                <a:spcPts val="600"/>
              </a:spcAft>
              <a:buClr>
                <a:schemeClr val="dk1"/>
              </a:buClr>
              <a:buSzPct val="91666"/>
              <a:buFont typeface="Arial"/>
              <a:buNone/>
            </a:pPr>
            <a:r>
              <a:rPr lang="en-CA" sz="1200" dirty="0">
                <a:solidFill>
                  <a:schemeClr val="dk1"/>
                </a:solidFill>
              </a:rPr>
              <a:t>*retention,</a:t>
            </a:r>
          </a:p>
          <a:p>
            <a:pPr lvl="0" rtl="0">
              <a:lnSpc>
                <a:spcPct val="115000"/>
              </a:lnSpc>
              <a:spcBef>
                <a:spcPts val="0"/>
              </a:spcBef>
              <a:spcAft>
                <a:spcPts val="600"/>
              </a:spcAft>
              <a:buClr>
                <a:schemeClr val="dk1"/>
              </a:buClr>
              <a:buSzPct val="91666"/>
              <a:buFont typeface="Arial"/>
              <a:buNone/>
            </a:pPr>
            <a:r>
              <a:rPr lang="en-CA" sz="1200" dirty="0">
                <a:solidFill>
                  <a:schemeClr val="dk1"/>
                </a:solidFill>
              </a:rPr>
              <a:t>* or destruction of personal health information” (Safeguards Backgrounder)</a:t>
            </a:r>
          </a:p>
          <a:p>
            <a:pPr lvl="0" rtl="0">
              <a:lnSpc>
                <a:spcPct val="115000"/>
              </a:lnSpc>
              <a:spcBef>
                <a:spcPts val="0"/>
              </a:spcBef>
              <a:spcAft>
                <a:spcPts val="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600"/>
              </a:spcAft>
              <a:buClr>
                <a:schemeClr val="dk1"/>
              </a:buClr>
              <a:buSzPct val="91666"/>
              <a:buFont typeface="Arial"/>
              <a:buNone/>
            </a:pPr>
            <a:r>
              <a:rPr lang="en-CA" sz="1200" dirty="0">
                <a:solidFill>
                  <a:schemeClr val="dk1"/>
                </a:solidFill>
              </a:rPr>
              <a:t>-For example: Personal information is stolen or misplaced </a:t>
            </a:r>
          </a:p>
          <a:p>
            <a:pPr lvl="0" rtl="0">
              <a:lnSpc>
                <a:spcPct val="115000"/>
              </a:lnSpc>
              <a:spcBef>
                <a:spcPts val="0"/>
              </a:spcBef>
              <a:spcAft>
                <a:spcPts val="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600"/>
              </a:spcAft>
              <a:buClr>
                <a:schemeClr val="dk1"/>
              </a:buClr>
              <a:buSzPct val="91666"/>
              <a:buFont typeface="Arial"/>
              <a:buNone/>
            </a:pPr>
            <a:r>
              <a:rPr lang="en-CA" sz="1200" dirty="0">
                <a:solidFill>
                  <a:schemeClr val="dk1"/>
                </a:solidFill>
              </a:rPr>
              <a:t>Source:</a:t>
            </a:r>
          </a:p>
          <a:p>
            <a:pPr marL="228600" lvl="0" rtl="0">
              <a:lnSpc>
                <a:spcPct val="115000"/>
              </a:lnSpc>
              <a:spcBef>
                <a:spcPts val="0"/>
              </a:spcBef>
              <a:spcAft>
                <a:spcPts val="600"/>
              </a:spcAft>
              <a:buClr>
                <a:schemeClr val="dk1"/>
              </a:buClr>
              <a:buFont typeface="Arial"/>
              <a:buNone/>
            </a:pPr>
            <a:endParaRPr lang="en-CA" sz="1200" dirty="0">
              <a:solidFill>
                <a:schemeClr val="dk1"/>
              </a:solidFill>
            </a:endParaRPr>
          </a:p>
          <a:p>
            <a:pPr marL="228600" lvl="0" rtl="0">
              <a:lnSpc>
                <a:spcPct val="115000"/>
              </a:lnSpc>
              <a:spcBef>
                <a:spcPts val="0"/>
              </a:spcBef>
              <a:spcAft>
                <a:spcPts val="600"/>
              </a:spcAft>
              <a:buClr>
                <a:schemeClr val="dk1"/>
              </a:buClr>
              <a:buFont typeface="Arial"/>
              <a:buNone/>
            </a:pPr>
            <a:r>
              <a:rPr lang="en-CA" sz="1200" dirty="0">
                <a:solidFill>
                  <a:schemeClr val="dk1"/>
                </a:solidFill>
              </a:rPr>
              <a:t>Safeguards Backgrounder Doc</a:t>
            </a:r>
          </a:p>
          <a:p>
            <a:pPr lvl="0" rtl="0">
              <a:spcBef>
                <a:spcPts val="0"/>
              </a:spcBef>
              <a:buNone/>
            </a:pPr>
            <a:endParaRPr sz="1200" dirty="0"/>
          </a:p>
        </p:txBody>
      </p:sp>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CA" sz="1200" dirty="0"/>
              <a:t>Question: How would you respond to a privacy breach?</a:t>
            </a:r>
          </a:p>
          <a:p>
            <a:pPr lvl="0">
              <a:spcBef>
                <a:spcPts val="0"/>
              </a:spcBef>
              <a:buNone/>
            </a:pPr>
            <a:endParaRPr sz="1200" dirty="0"/>
          </a:p>
          <a:p>
            <a:pPr lvl="0" rtl="0">
              <a:spcBef>
                <a:spcPts val="0"/>
              </a:spcBef>
              <a:buNone/>
            </a:pPr>
            <a:r>
              <a:rPr lang="en-CA" sz="1200" dirty="0"/>
              <a:t>-It is important to remember that if you made a mistake, come discuss it right away so the process of resolving the issue can start</a:t>
            </a: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CA" sz="1200" u="sng" dirty="0"/>
              <a:t>Question</a:t>
            </a:r>
            <a:r>
              <a:rPr lang="en-CA" sz="1200" dirty="0"/>
              <a:t>: What should you do in this scenario?</a:t>
            </a:r>
          </a:p>
          <a:p>
            <a:pPr lvl="0" rtl="0">
              <a:spcBef>
                <a:spcPts val="0"/>
              </a:spcBef>
              <a:buNone/>
            </a:pPr>
            <a:endParaRPr lang="en-CA" sz="1200" dirty="0"/>
          </a:p>
          <a:p>
            <a:pPr lvl="0" rtl="0">
              <a:spcBef>
                <a:spcPts val="0"/>
              </a:spcBef>
              <a:buNone/>
            </a:pPr>
            <a:r>
              <a:rPr lang="en-CA" sz="1200" dirty="0"/>
              <a:t>Answer: tell the ED right away</a:t>
            </a:r>
          </a:p>
        </p:txBody>
      </p:sp>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457200" lvl="0" indent="-228600" rtl="0">
              <a:lnSpc>
                <a:spcPct val="115000"/>
              </a:lnSpc>
              <a:spcBef>
                <a:spcPts val="0"/>
              </a:spcBef>
              <a:spcAft>
                <a:spcPts val="600"/>
              </a:spcAft>
              <a:buNone/>
            </a:pPr>
            <a:endParaRPr sz="1200" dirty="0">
              <a:solidFill>
                <a:schemeClr val="dk1"/>
              </a:solidFill>
            </a:endParaRPr>
          </a:p>
          <a:p>
            <a:pPr marL="228600" lvl="0" rtl="0">
              <a:lnSpc>
                <a:spcPct val="115000"/>
              </a:lnSpc>
              <a:spcBef>
                <a:spcPts val="0"/>
              </a:spcBef>
              <a:spcAft>
                <a:spcPts val="600"/>
              </a:spcAft>
              <a:buClr>
                <a:schemeClr val="dk1"/>
              </a:buClr>
              <a:buSzPct val="91666"/>
              <a:buFont typeface="Arial"/>
              <a:buNone/>
            </a:pPr>
            <a:r>
              <a:rPr lang="en-CA" sz="1200" dirty="0">
                <a:solidFill>
                  <a:schemeClr val="dk1"/>
                </a:solidFill>
              </a:rPr>
              <a:t>When a privacy breach occurs report it to the executive director</a:t>
            </a:r>
          </a:p>
          <a:p>
            <a:pPr lvl="0" rtl="0">
              <a:spcBef>
                <a:spcPts val="0"/>
              </a:spcBef>
              <a:buNone/>
            </a:pPr>
            <a:endParaRPr sz="1200" dirty="0"/>
          </a:p>
        </p:txBody>
      </p:sp>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CA" sz="1200"/>
              <a:t>We have discussed up to this point quite a bit about when confidentiality is broken in times where it is not allowed, we are going to cover one more example</a:t>
            </a:r>
          </a:p>
          <a:p>
            <a:pPr lvl="0" rtl="0">
              <a:spcBef>
                <a:spcPts val="0"/>
              </a:spcBef>
              <a:buNone/>
            </a:pPr>
            <a:r>
              <a:rPr lang="en-CA" sz="1200"/>
              <a:t>-Then we are going to discuss times when it is allowed to break confidentiality </a:t>
            </a:r>
          </a:p>
        </p:txBody>
      </p:sp>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CA" sz="1200" dirty="0"/>
              <a:t>Has confidentially been breached?</a:t>
            </a:r>
          </a:p>
          <a:p>
            <a:pPr lvl="0" rtl="0">
              <a:spcBef>
                <a:spcPts val="0"/>
              </a:spcBef>
              <a:buNone/>
            </a:pPr>
            <a:r>
              <a:rPr lang="en-CA" sz="1200" dirty="0"/>
              <a:t>*Yes</a:t>
            </a:r>
          </a:p>
          <a:p>
            <a:pPr lvl="0" rtl="0">
              <a:spcBef>
                <a:spcPts val="0"/>
              </a:spcBef>
              <a:buNone/>
            </a:pPr>
            <a:endParaRPr lang="en-CA" sz="1200" dirty="0"/>
          </a:p>
          <a:p>
            <a:pPr lvl="0" rtl="0">
              <a:spcBef>
                <a:spcPts val="0"/>
              </a:spcBef>
              <a:buNone/>
            </a:pPr>
            <a:r>
              <a:rPr lang="en-CA" sz="1200" dirty="0"/>
              <a:t>If you are volunteering at two separate locations that share the same clients, how will you protect the confidentiality of these individuals?</a:t>
            </a:r>
          </a:p>
          <a:p>
            <a:pPr lvl="0" rtl="0">
              <a:spcBef>
                <a:spcPts val="0"/>
              </a:spcBef>
              <a:buNone/>
            </a:pPr>
            <a:endParaRPr lang="en-CA" sz="1200" dirty="0"/>
          </a:p>
          <a:p>
            <a:pPr lvl="0" rtl="0">
              <a:spcBef>
                <a:spcPts val="0"/>
              </a:spcBef>
              <a:buNone/>
            </a:pPr>
            <a:r>
              <a:rPr lang="en-CA" sz="1200" dirty="0"/>
              <a:t>*When you are volunteering at 2 separate locations, they each have their own policies regarding confidentiality, these policies are separate and information between locations cannot be shared</a:t>
            </a:r>
          </a:p>
        </p:txBody>
      </p:sp>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CA" sz="1200" dirty="0">
                <a:solidFill>
                  <a:schemeClr val="dk1"/>
                </a:solidFill>
              </a:rPr>
              <a:t>Possible Answer to Scenario:</a:t>
            </a:r>
          </a:p>
          <a:p>
            <a:pPr lvl="0">
              <a:spcBef>
                <a:spcPts val="0"/>
              </a:spcBef>
              <a:buNone/>
            </a:pPr>
            <a:r>
              <a:rPr lang="en-CA" sz="1200" dirty="0">
                <a:solidFill>
                  <a:schemeClr val="dk1"/>
                </a:solidFill>
              </a:rPr>
              <a:t>*you wait to see what they do, you don’t approach them</a:t>
            </a:r>
          </a:p>
          <a:p>
            <a:pPr lvl="0">
              <a:spcBef>
                <a:spcPts val="0"/>
              </a:spcBef>
              <a:buNone/>
            </a:pPr>
            <a:r>
              <a:rPr lang="en-CA" sz="1200" dirty="0">
                <a:solidFill>
                  <a:schemeClr val="dk1"/>
                </a:solidFill>
              </a:rPr>
              <a:t>*deflect</a:t>
            </a:r>
          </a:p>
          <a:p>
            <a:pPr lvl="0" rtl="0">
              <a:spcBef>
                <a:spcPts val="0"/>
              </a:spcBef>
              <a:buNone/>
            </a:pPr>
            <a:r>
              <a:rPr lang="en-CA" sz="1200" dirty="0">
                <a:solidFill>
                  <a:schemeClr val="dk1"/>
                </a:solidFill>
              </a:rPr>
              <a:t>*follow lead of participants, this also goes for anyone who has participated in the program</a:t>
            </a:r>
          </a:p>
          <a:p>
            <a:pPr lvl="0" rtl="0">
              <a:spcBef>
                <a:spcPts val="0"/>
              </a:spcBef>
              <a:buNone/>
            </a:pPr>
            <a:endParaRPr dirty="0"/>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200"/>
              </a:spcAft>
              <a:buClr>
                <a:schemeClr val="dk1"/>
              </a:buClr>
              <a:buSzPct val="91666"/>
              <a:buFont typeface="Arial"/>
              <a:buNone/>
            </a:pPr>
            <a:r>
              <a:rPr lang="en-CA" sz="1200" dirty="0">
                <a:solidFill>
                  <a:schemeClr val="dk1"/>
                </a:solidFill>
              </a:rPr>
              <a:t>This is the first example of where confidentiality can be breached:</a:t>
            </a:r>
          </a:p>
          <a:p>
            <a:pPr lvl="0" rtl="0">
              <a:lnSpc>
                <a:spcPct val="115000"/>
              </a:lnSpc>
              <a:spcBef>
                <a:spcPts val="0"/>
              </a:spcBef>
              <a:spcAft>
                <a:spcPts val="12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200"/>
              </a:spcAft>
              <a:buClr>
                <a:schemeClr val="dk1"/>
              </a:buClr>
              <a:buSzPct val="91666"/>
              <a:buFont typeface="Arial"/>
              <a:buNone/>
            </a:pPr>
            <a:r>
              <a:rPr lang="en-CA" sz="1200" dirty="0">
                <a:solidFill>
                  <a:schemeClr val="dk1"/>
                </a:solidFill>
              </a:rPr>
              <a:t>-this act can be found online, if you are ever not sure always review the legislation that is in place</a:t>
            </a:r>
          </a:p>
          <a:p>
            <a:pPr lvl="0" rtl="0">
              <a:lnSpc>
                <a:spcPct val="115000"/>
              </a:lnSpc>
              <a:spcBef>
                <a:spcPts val="0"/>
              </a:spcBef>
              <a:spcAft>
                <a:spcPts val="1200"/>
              </a:spcAft>
              <a:buClr>
                <a:schemeClr val="dk1"/>
              </a:buClr>
              <a:buSzPct val="91666"/>
              <a:buFont typeface="Arial"/>
              <a:buNone/>
            </a:pPr>
            <a:endParaRPr lang="en-CA" sz="1200" b="1" dirty="0"/>
          </a:p>
          <a:p>
            <a:pPr lvl="0" rtl="0">
              <a:lnSpc>
                <a:spcPct val="115000"/>
              </a:lnSpc>
              <a:spcBef>
                <a:spcPts val="0"/>
              </a:spcBef>
              <a:spcAft>
                <a:spcPts val="1200"/>
              </a:spcAft>
              <a:buClr>
                <a:schemeClr val="dk1"/>
              </a:buClr>
              <a:buSzPct val="91666"/>
              <a:buFont typeface="Arial"/>
              <a:buNone/>
            </a:pPr>
            <a:r>
              <a:rPr lang="en-CA" sz="1200" b="1" dirty="0"/>
              <a:t>“Child and Family Services Act: Section 72 Duty to Report Child in Need of Protection</a:t>
            </a:r>
          </a:p>
          <a:p>
            <a:pPr lvl="0" rtl="0">
              <a:lnSpc>
                <a:spcPct val="115000"/>
              </a:lnSpc>
              <a:spcBef>
                <a:spcPts val="0"/>
              </a:spcBef>
              <a:spcAft>
                <a:spcPts val="1200"/>
              </a:spcAft>
              <a:buClr>
                <a:schemeClr val="dk1"/>
              </a:buClr>
              <a:buSzPct val="91666"/>
              <a:buFont typeface="Arial"/>
              <a:buNone/>
            </a:pPr>
            <a:endParaRPr lang="en-CA" sz="1200" dirty="0"/>
          </a:p>
          <a:p>
            <a:pPr lvl="0" rtl="0">
              <a:lnSpc>
                <a:spcPct val="115000"/>
              </a:lnSpc>
              <a:spcBef>
                <a:spcPts val="0"/>
              </a:spcBef>
              <a:spcAft>
                <a:spcPts val="1200"/>
              </a:spcAft>
              <a:buClr>
                <a:schemeClr val="dk1"/>
              </a:buClr>
              <a:buSzPct val="91666"/>
              <a:buFont typeface="Arial"/>
              <a:buNone/>
            </a:pPr>
            <a:r>
              <a:rPr lang="en-CA" sz="1200" dirty="0"/>
              <a:t>“72. (1) if a person, including a person who performs professional or official duties with respect to children, has reasonable grounds to suspect one of the following, the person shall forthwith report the suspicion and the information on which it is based to a society” (CFSA)			</a:t>
            </a:r>
          </a:p>
          <a:p>
            <a:pPr lvl="0" rtl="0">
              <a:lnSpc>
                <a:spcPct val="115000"/>
              </a:lnSpc>
              <a:spcBef>
                <a:spcPts val="0"/>
              </a:spcBef>
              <a:spcAft>
                <a:spcPts val="1200"/>
              </a:spcAft>
              <a:buClr>
                <a:schemeClr val="dk1"/>
              </a:buClr>
              <a:buSzPct val="91666"/>
              <a:buFont typeface="Arial"/>
              <a:buNone/>
            </a:pPr>
            <a:r>
              <a:rPr lang="en-CA" sz="1200" dirty="0"/>
              <a:t>-For example: The child has suffered physical harm, inflicted by the person having charge of the child or caused by or resulting from that person’s,</a:t>
            </a:r>
          </a:p>
          <a:p>
            <a:pPr lvl="0" rtl="0">
              <a:lnSpc>
                <a:spcPct val="130000"/>
              </a:lnSpc>
              <a:spcBef>
                <a:spcPts val="1100"/>
              </a:spcBef>
              <a:buClr>
                <a:schemeClr val="dk1"/>
              </a:buClr>
              <a:buSzPct val="91666"/>
              <a:buFont typeface="Arial"/>
              <a:buNone/>
            </a:pPr>
            <a:r>
              <a:rPr lang="en-CA" sz="1200" b="0" dirty="0"/>
              <a:t>-It is important to familiarize yourself with the list provided under section 72, I have only provided one example</a:t>
            </a:r>
            <a:endParaRPr lang="en-CA" sz="1200" b="1" dirty="0"/>
          </a:p>
          <a:p>
            <a:pPr lvl="0" rtl="0">
              <a:lnSpc>
                <a:spcPct val="130000"/>
              </a:lnSpc>
              <a:spcBef>
                <a:spcPts val="1100"/>
              </a:spcBef>
              <a:buClr>
                <a:schemeClr val="dk1"/>
              </a:buClr>
              <a:buSzPct val="91666"/>
              <a:buFont typeface="Arial"/>
              <a:buNone/>
            </a:pPr>
            <a:endParaRPr lang="en-CA" sz="1200" b="1" dirty="0"/>
          </a:p>
          <a:p>
            <a:pPr lvl="0" rtl="0">
              <a:lnSpc>
                <a:spcPct val="130000"/>
              </a:lnSpc>
              <a:spcBef>
                <a:spcPts val="1100"/>
              </a:spcBef>
              <a:buClr>
                <a:schemeClr val="dk1"/>
              </a:buClr>
              <a:buSzPct val="91666"/>
              <a:buFont typeface="Arial"/>
              <a:buNone/>
            </a:pPr>
            <a:endParaRPr lang="en-CA" sz="1200" b="1" dirty="0"/>
          </a:p>
          <a:p>
            <a:pPr lvl="0" rtl="0">
              <a:lnSpc>
                <a:spcPct val="130000"/>
              </a:lnSpc>
              <a:spcBef>
                <a:spcPts val="1100"/>
              </a:spcBef>
              <a:buClr>
                <a:schemeClr val="dk1"/>
              </a:buClr>
              <a:buSzPct val="91666"/>
              <a:buFont typeface="Arial"/>
              <a:buNone/>
            </a:pPr>
            <a:r>
              <a:rPr lang="en-CA" sz="1200" b="0" dirty="0"/>
              <a:t>You also have a “</a:t>
            </a:r>
            <a:r>
              <a:rPr lang="en-CA" sz="1200" b="1" dirty="0"/>
              <a:t>Ongoing duty to report</a:t>
            </a:r>
          </a:p>
          <a:p>
            <a:pPr lvl="0" indent="234950" rtl="0">
              <a:lnSpc>
                <a:spcPct val="160000"/>
              </a:lnSpc>
              <a:spcBef>
                <a:spcPts val="0"/>
              </a:spcBef>
              <a:spcAft>
                <a:spcPts val="600"/>
              </a:spcAft>
              <a:buClr>
                <a:schemeClr val="dk1"/>
              </a:buClr>
              <a:buSzPct val="91666"/>
              <a:buFont typeface="Arial"/>
              <a:buNone/>
            </a:pPr>
            <a:r>
              <a:rPr lang="en-CA" sz="1200" dirty="0"/>
              <a:t>(2) A person who has additional reasonable grounds to suspect one of the matters set out in subsection (1) shall make a further report under subsection (1) even if he or she has made previous reports with respect to the same child”   (CFSA)</a:t>
            </a:r>
          </a:p>
          <a:p>
            <a:pPr marL="698500" lvl="0" indent="-298450" rtl="0">
              <a:lnSpc>
                <a:spcPct val="160000"/>
              </a:lnSpc>
              <a:spcBef>
                <a:spcPts val="0"/>
              </a:spcBef>
              <a:spcAft>
                <a:spcPts val="600"/>
              </a:spcAft>
              <a:buClr>
                <a:schemeClr val="dk1"/>
              </a:buClr>
              <a:buFont typeface="Arial"/>
              <a:buNone/>
            </a:pPr>
            <a:endParaRPr sz="1200" dirty="0"/>
          </a:p>
          <a:p>
            <a:pPr lvl="0" rtl="0">
              <a:lnSpc>
                <a:spcPct val="115000"/>
              </a:lnSpc>
              <a:spcBef>
                <a:spcPts val="0"/>
              </a:spcBef>
              <a:spcAft>
                <a:spcPts val="1200"/>
              </a:spcAft>
              <a:buClr>
                <a:schemeClr val="dk1"/>
              </a:buClr>
              <a:buFont typeface="Arial"/>
              <a:buNone/>
            </a:pPr>
            <a:r>
              <a:rPr lang="en-CA" sz="1200" dirty="0">
                <a:solidFill>
                  <a:srgbClr val="595959"/>
                </a:solidFill>
              </a:rPr>
              <a:t>Source</a:t>
            </a:r>
          </a:p>
          <a:p>
            <a:pPr marL="0" marR="0" lvl="0" indent="0" algn="l" defTabSz="914400" rtl="0" eaLnBrk="1" fontAlgn="auto" latinLnBrk="0" hangingPunct="1">
              <a:lnSpc>
                <a:spcPct val="115000"/>
              </a:lnSpc>
              <a:spcBef>
                <a:spcPts val="0"/>
              </a:spcBef>
              <a:spcAft>
                <a:spcPts val="1200"/>
              </a:spcAft>
              <a:buClr>
                <a:schemeClr val="dk1"/>
              </a:buClr>
              <a:buSzTx/>
              <a:buFont typeface="Arial"/>
              <a:buNone/>
              <a:tabLst/>
              <a:defRPr/>
            </a:pPr>
            <a:r>
              <a:rPr lang="en-CA" sz="1100" b="0" i="0" kern="1200" dirty="0">
                <a:solidFill>
                  <a:schemeClr val="tx1"/>
                </a:solidFill>
                <a:effectLst/>
                <a:latin typeface="+mn-lt"/>
                <a:ea typeface="+mn-ea"/>
                <a:cs typeface="+mn-cs"/>
              </a:rPr>
              <a:t>Child and Family Services Act, R.S.O. 1990, c. C.11. Retrieved from https://www.ontario.ca/laws/statute/90c11</a:t>
            </a:r>
          </a:p>
          <a:p>
            <a:pPr lvl="0" rtl="0">
              <a:lnSpc>
                <a:spcPct val="115000"/>
              </a:lnSpc>
              <a:spcBef>
                <a:spcPts val="0"/>
              </a:spcBef>
              <a:spcAft>
                <a:spcPts val="1200"/>
              </a:spcAft>
              <a:buClr>
                <a:schemeClr val="dk1"/>
              </a:buClr>
              <a:buFont typeface="Arial"/>
              <a:buNone/>
            </a:pPr>
            <a:endParaRPr sz="1200" dirty="0">
              <a:solidFill>
                <a:srgbClr val="595959"/>
              </a:solidFill>
            </a:endParaRPr>
          </a:p>
          <a:p>
            <a:pPr lvl="0">
              <a:spcBef>
                <a:spcPts val="0"/>
              </a:spcBef>
              <a:buClr>
                <a:schemeClr val="dk1"/>
              </a:buClr>
              <a:buFont typeface="Arial"/>
              <a:buNone/>
            </a:pPr>
            <a:endParaRPr dirty="0">
              <a:solidFill>
                <a:schemeClr val="dk1"/>
              </a:solidFill>
            </a:endParaRPr>
          </a:p>
          <a:p>
            <a:pPr lvl="0" rtl="0">
              <a:spcBef>
                <a:spcPts val="0"/>
              </a:spcBef>
              <a:buNone/>
            </a:pPr>
            <a:endParaRPr dirty="0"/>
          </a:p>
        </p:txBody>
      </p:sp>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lang="en-CA" sz="1200" dirty="0"/>
          </a:p>
        </p:txBody>
      </p:sp>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30000"/>
              </a:lnSpc>
              <a:spcBef>
                <a:spcPts val="1100"/>
              </a:spcBef>
              <a:buClr>
                <a:schemeClr val="dk1"/>
              </a:buClr>
              <a:buSzPct val="91666"/>
              <a:buFont typeface="Arial"/>
              <a:buNone/>
            </a:pPr>
            <a:r>
              <a:rPr lang="en-CA" sz="1200" b="1" dirty="0">
                <a:highlight>
                  <a:srgbClr val="FFFFFF"/>
                </a:highlight>
              </a:rPr>
              <a:t>“72. Person must report directly</a:t>
            </a:r>
          </a:p>
          <a:p>
            <a:pPr lvl="0" indent="304800" rtl="0">
              <a:lnSpc>
                <a:spcPct val="160000"/>
              </a:lnSpc>
              <a:spcBef>
                <a:spcPts val="0"/>
              </a:spcBef>
              <a:spcAft>
                <a:spcPts val="600"/>
              </a:spcAft>
              <a:buNone/>
            </a:pPr>
            <a:r>
              <a:rPr lang="en-CA" sz="1200" dirty="0">
                <a:highlight>
                  <a:srgbClr val="FFFFFF"/>
                </a:highlight>
              </a:rPr>
              <a:t>(3) A person who has a duty to report a matter under subsection (1) or (2) shall make the report directly to the society and shall not rely on any other person to report on his or her behalf” (CFSA)</a:t>
            </a:r>
          </a:p>
          <a:p>
            <a:pPr lvl="0" indent="304800" rtl="0">
              <a:lnSpc>
                <a:spcPct val="160000"/>
              </a:lnSpc>
              <a:spcBef>
                <a:spcPts val="0"/>
              </a:spcBef>
              <a:spcAft>
                <a:spcPts val="600"/>
              </a:spcAft>
              <a:buNone/>
            </a:pPr>
            <a:endParaRPr lang="en-CA" sz="1200" b="1" dirty="0"/>
          </a:p>
          <a:p>
            <a:pPr lvl="0" indent="228600" rtl="0">
              <a:lnSpc>
                <a:spcPct val="160000"/>
              </a:lnSpc>
              <a:spcBef>
                <a:spcPts val="0"/>
              </a:spcBef>
              <a:spcAft>
                <a:spcPts val="600"/>
              </a:spcAft>
              <a:buNone/>
            </a:pPr>
            <a:endParaRPr sz="1200" dirty="0">
              <a:solidFill>
                <a:srgbClr val="505050"/>
              </a:solidFill>
            </a:endParaRPr>
          </a:p>
          <a:p>
            <a:pPr lvl="0" indent="228600" rtl="0">
              <a:lnSpc>
                <a:spcPct val="160000"/>
              </a:lnSpc>
              <a:spcBef>
                <a:spcPts val="0"/>
              </a:spcBef>
              <a:spcAft>
                <a:spcPts val="600"/>
              </a:spcAft>
              <a:buNone/>
            </a:pPr>
            <a:endParaRPr sz="1200" dirty="0">
              <a:solidFill>
                <a:srgbClr val="505050"/>
              </a:solidFill>
            </a:endParaRPr>
          </a:p>
          <a:p>
            <a:pPr lvl="0" indent="304800" rtl="0">
              <a:lnSpc>
                <a:spcPct val="160000"/>
              </a:lnSpc>
              <a:spcBef>
                <a:spcPts val="0"/>
              </a:spcBef>
              <a:spcAft>
                <a:spcPts val="600"/>
              </a:spcAft>
              <a:buNone/>
            </a:pPr>
            <a:r>
              <a:rPr lang="en-CA" sz="1200" dirty="0">
                <a:solidFill>
                  <a:srgbClr val="505050"/>
                </a:solidFill>
                <a:highlight>
                  <a:srgbClr val="FFFFFF"/>
                </a:highlight>
              </a:rPr>
              <a:t>Source</a:t>
            </a:r>
            <a:endParaRPr sz="1200" dirty="0">
              <a:solidFill>
                <a:srgbClr val="505050"/>
              </a:solidFill>
              <a:highlight>
                <a:srgbClr val="FFFFFF"/>
              </a:highlight>
            </a:endParaRPr>
          </a:p>
          <a:p>
            <a:pPr lvl="0" indent="234950" rtl="0">
              <a:lnSpc>
                <a:spcPct val="160000"/>
              </a:lnSpc>
              <a:spcBef>
                <a:spcPts val="0"/>
              </a:spcBef>
              <a:spcAft>
                <a:spcPts val="600"/>
              </a:spcAft>
              <a:buClr>
                <a:schemeClr val="dk1"/>
              </a:buClr>
              <a:buFont typeface="Arial"/>
              <a:buNone/>
            </a:pPr>
            <a:endParaRPr sz="1200" dirty="0">
              <a:solidFill>
                <a:srgbClr val="505050"/>
              </a:solidFill>
              <a:highlight>
                <a:srgbClr val="FFFFFF"/>
              </a:highlight>
            </a:endParaRPr>
          </a:p>
          <a:p>
            <a:pPr lvl="0" rtl="0">
              <a:spcBef>
                <a:spcPts val="0"/>
              </a:spcBef>
              <a:buNone/>
            </a:pPr>
            <a:r>
              <a:rPr lang="en-CA" dirty="0"/>
              <a:t>Child and Family Services Act, R.S.O. 1990, c. C.11. Retrieved from https://www.ontario.ca/laws/statute/90c11</a:t>
            </a:r>
          </a:p>
          <a:p>
            <a:pPr lvl="0" rtl="0">
              <a:spcBef>
                <a:spcPts val="0"/>
              </a:spcBef>
              <a:buNone/>
            </a:pPr>
            <a:endParaRPr dirty="0"/>
          </a:p>
        </p:txBody>
      </p:sp>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CA" sz="1200" dirty="0"/>
              <a:t>You should also familiarize yourself and follow the Lanark County Community Justice: Abuse Policy</a:t>
            </a:r>
          </a:p>
          <a:p>
            <a:pPr lvl="0" rtl="0">
              <a:lnSpc>
                <a:spcPct val="115000"/>
              </a:lnSpc>
              <a:spcBef>
                <a:spcPts val="0"/>
              </a:spcBef>
              <a:spcAft>
                <a:spcPts val="1600"/>
              </a:spcAft>
              <a:buNone/>
            </a:pPr>
            <a:endParaRPr lang="en-CA" sz="1200" dirty="0">
              <a:solidFill>
                <a:schemeClr val="dk1"/>
              </a:solidFill>
            </a:endParaRPr>
          </a:p>
          <a:p>
            <a:pPr lvl="0" rtl="0">
              <a:lnSpc>
                <a:spcPct val="115000"/>
              </a:lnSpc>
              <a:spcBef>
                <a:spcPts val="0"/>
              </a:spcBef>
              <a:spcAft>
                <a:spcPts val="1600"/>
              </a:spcAft>
              <a:buNone/>
            </a:pPr>
            <a:r>
              <a:rPr lang="en-CA" sz="1200" dirty="0">
                <a:solidFill>
                  <a:schemeClr val="dk1"/>
                </a:solidFill>
              </a:rPr>
              <a:t>-there shall be no abuse or neglect, whether physical, emotional, sexual, verbal or psychological of any children, youth or adults accessing its services. LCCJP expects every volunteer and staff member to take reasonable steps to safeguard the welfare of its participants and to protect them from any kind of maltreatment.</a:t>
            </a:r>
          </a:p>
          <a:p>
            <a:pPr lvl="0" rtl="0">
              <a:lnSpc>
                <a:spcPct val="115000"/>
              </a:lnSpc>
              <a:spcBef>
                <a:spcPts val="0"/>
              </a:spcBef>
              <a:spcAft>
                <a:spcPts val="1600"/>
              </a:spcAft>
              <a:buNone/>
            </a:pPr>
            <a:endParaRPr lang="en-CA" sz="1200" dirty="0">
              <a:solidFill>
                <a:schemeClr val="dk1"/>
              </a:solidFill>
            </a:endParaRPr>
          </a:p>
          <a:p>
            <a:pPr lvl="0" rtl="0">
              <a:lnSpc>
                <a:spcPct val="115000"/>
              </a:lnSpc>
              <a:spcBef>
                <a:spcPts val="0"/>
              </a:spcBef>
              <a:spcAft>
                <a:spcPts val="1600"/>
              </a:spcAft>
              <a:buNone/>
            </a:pPr>
            <a:r>
              <a:rPr lang="en-CA" sz="1200" dirty="0">
                <a:solidFill>
                  <a:schemeClr val="dk1"/>
                </a:solidFill>
              </a:rPr>
              <a:t>-Section 72 of Ontario’s Child and Family Services Act (CFSA) states that members of the public, including professionals who work with children, must promptly report any suspicions that a child is or may be in need of protection to a Children’s Aid Society. </a:t>
            </a:r>
          </a:p>
          <a:p>
            <a:pPr lvl="0" rtl="0">
              <a:lnSpc>
                <a:spcPct val="115000"/>
              </a:lnSpc>
              <a:spcBef>
                <a:spcPts val="0"/>
              </a:spcBef>
              <a:spcAft>
                <a:spcPts val="1600"/>
              </a:spcAft>
              <a:buNone/>
            </a:pPr>
            <a:endParaRPr lang="en-CA" sz="1200" dirty="0">
              <a:solidFill>
                <a:schemeClr val="dk1"/>
              </a:solidFill>
            </a:endParaRPr>
          </a:p>
          <a:p>
            <a:pPr lvl="0" rtl="0">
              <a:lnSpc>
                <a:spcPct val="115000"/>
              </a:lnSpc>
              <a:spcBef>
                <a:spcPts val="0"/>
              </a:spcBef>
              <a:spcAft>
                <a:spcPts val="1600"/>
              </a:spcAft>
              <a:buNone/>
            </a:pPr>
            <a:endParaRPr lang="en-CA" sz="1200" dirty="0">
              <a:solidFill>
                <a:schemeClr val="dk1"/>
              </a:solidFill>
            </a:endParaRPr>
          </a:p>
          <a:p>
            <a:pPr lvl="0" rtl="0">
              <a:lnSpc>
                <a:spcPct val="115000"/>
              </a:lnSpc>
              <a:spcBef>
                <a:spcPts val="0"/>
              </a:spcBef>
              <a:spcAft>
                <a:spcPts val="1600"/>
              </a:spcAft>
              <a:buNone/>
            </a:pPr>
            <a:endParaRPr lang="en-CA" sz="1200" dirty="0">
              <a:solidFill>
                <a:schemeClr val="dk1"/>
              </a:solidFill>
            </a:endParaRPr>
          </a:p>
          <a:p>
            <a:pPr lvl="0" rtl="0">
              <a:lnSpc>
                <a:spcPct val="115000"/>
              </a:lnSpc>
              <a:spcBef>
                <a:spcPts val="0"/>
              </a:spcBef>
              <a:spcAft>
                <a:spcPts val="1600"/>
              </a:spcAft>
              <a:buNone/>
            </a:pPr>
            <a:endParaRPr lang="en-CA" dirty="0"/>
          </a:p>
          <a:p>
            <a:pPr lvl="0" rtl="0">
              <a:lnSpc>
                <a:spcPct val="115000"/>
              </a:lnSpc>
              <a:spcBef>
                <a:spcPts val="0"/>
              </a:spcBef>
              <a:spcAft>
                <a:spcPts val="1600"/>
              </a:spcAft>
              <a:buNone/>
            </a:pPr>
            <a:r>
              <a:rPr lang="en-CA" dirty="0"/>
              <a:t>Lanark County Community Justice Program. (</a:t>
            </a:r>
            <a:r>
              <a:rPr lang="en-CA" dirty="0" err="1"/>
              <a:t>n.d.</a:t>
            </a:r>
            <a:r>
              <a:rPr lang="en-CA" dirty="0"/>
              <a:t>). Policies and procedures. Retrieved from http://www.commjustice.org/lccjp-policies-and-procedures-0</a:t>
            </a:r>
          </a:p>
          <a:p>
            <a:pPr lvl="0" rtl="0">
              <a:lnSpc>
                <a:spcPct val="115000"/>
              </a:lnSpc>
              <a:spcBef>
                <a:spcPts val="0"/>
              </a:spcBef>
              <a:spcAft>
                <a:spcPts val="1600"/>
              </a:spcAft>
              <a:buNone/>
            </a:pPr>
            <a:endParaRPr dirty="0"/>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Clr>
                <a:schemeClr val="dk1"/>
              </a:buClr>
              <a:buSzPct val="91666"/>
              <a:buFont typeface="Arial"/>
              <a:buNone/>
            </a:pPr>
            <a:r>
              <a:rPr lang="en-CA" sz="1200" dirty="0">
                <a:solidFill>
                  <a:schemeClr val="dk1"/>
                </a:solidFill>
              </a:rPr>
              <a:t>SCOPE OF RESPONSIBILITY					 					</a:t>
            </a:r>
          </a:p>
          <a:p>
            <a:pPr lvl="0" rtl="0">
              <a:lnSpc>
                <a:spcPct val="115000"/>
              </a:lnSpc>
              <a:spcBef>
                <a:spcPts val="0"/>
              </a:spcBef>
              <a:spcAft>
                <a:spcPts val="1600"/>
              </a:spcAft>
              <a:buClr>
                <a:schemeClr val="dk1"/>
              </a:buClr>
              <a:buSzPct val="91666"/>
              <a:buFont typeface="Arial"/>
              <a:buNone/>
            </a:pPr>
            <a:r>
              <a:rPr lang="en-CA" sz="1200" dirty="0">
                <a:solidFill>
                  <a:schemeClr val="dk1"/>
                </a:solidFill>
              </a:rPr>
              <a:t>-Policy and Procedure applies to all employees and volunteers, including Board members and facilitators and relates to interactions with and between staff, volunteers and/or program participants.</a:t>
            </a:r>
          </a:p>
          <a:p>
            <a:pPr lvl="0" rtl="0">
              <a:lnSpc>
                <a:spcPct val="115000"/>
              </a:lnSpc>
              <a:spcBef>
                <a:spcPts val="0"/>
              </a:spcBef>
              <a:buClr>
                <a:schemeClr val="dk1"/>
              </a:buClr>
              <a:buSzPct val="91666"/>
              <a:buFont typeface="Arial"/>
              <a:buNone/>
            </a:pPr>
            <a:r>
              <a:rPr lang="en-CA" sz="1200" dirty="0">
                <a:solidFill>
                  <a:schemeClr val="dk1"/>
                </a:solidFill>
              </a:rPr>
              <a:t>			</a:t>
            </a:r>
          </a:p>
          <a:p>
            <a:pPr lvl="0" rtl="0">
              <a:lnSpc>
                <a:spcPct val="115000"/>
              </a:lnSpc>
              <a:spcBef>
                <a:spcPts val="0"/>
              </a:spcBef>
              <a:buClr>
                <a:schemeClr val="dk1"/>
              </a:buClr>
              <a:buSzPct val="91666"/>
              <a:buFont typeface="Arial"/>
              <a:buNone/>
            </a:pPr>
            <a:r>
              <a:rPr lang="en-CA" sz="1200" dirty="0">
                <a:solidFill>
                  <a:schemeClr val="dk1"/>
                </a:solidFill>
              </a:rPr>
              <a:t>-Employees and volunteers have an “ongoing duty to report” promptly to the appropriate Children’s Aid society, and to LCCJP’s Executive Director or Board Chairperson, when they suspect or become aware of alleged actions or complaints of abuse of any child involved in or accessing LCCJP’s services that would cause that child to be “in need of protection”. </a:t>
            </a:r>
          </a:p>
          <a:p>
            <a:pPr lvl="0" rtl="0">
              <a:lnSpc>
                <a:spcPct val="115000"/>
              </a:lnSpc>
              <a:spcBef>
                <a:spcPts val="0"/>
              </a:spcBef>
              <a:buClr>
                <a:schemeClr val="dk1"/>
              </a:buClr>
              <a:buSzPct val="91666"/>
              <a:buFont typeface="Arial"/>
              <a:buNone/>
            </a:pPr>
            <a:endParaRPr lang="en-CA" sz="1200" dirty="0">
              <a:solidFill>
                <a:schemeClr val="dk1"/>
              </a:solidFill>
            </a:endParaRPr>
          </a:p>
          <a:p>
            <a:pPr lvl="0" rtl="0">
              <a:lnSpc>
                <a:spcPct val="115000"/>
              </a:lnSpc>
              <a:spcBef>
                <a:spcPts val="0"/>
              </a:spcBef>
              <a:buClr>
                <a:schemeClr val="dk1"/>
              </a:buClr>
              <a:buSzPct val="91666"/>
              <a:buFont typeface="Arial"/>
              <a:buNone/>
            </a:pPr>
            <a:endParaRPr lang="en-CA" sz="1200" dirty="0">
              <a:solidFill>
                <a:schemeClr val="dk1"/>
              </a:solidFill>
            </a:endParaRPr>
          </a:p>
          <a:p>
            <a:pPr lvl="0" rtl="0">
              <a:lnSpc>
                <a:spcPct val="115000"/>
              </a:lnSpc>
              <a:spcBef>
                <a:spcPts val="0"/>
              </a:spcBef>
              <a:buClr>
                <a:schemeClr val="dk1"/>
              </a:buClr>
              <a:buSzPct val="91666"/>
              <a:buFont typeface="Arial"/>
              <a:buNone/>
            </a:pPr>
            <a:endParaRPr lang="en-CA" sz="1200" dirty="0">
              <a:solidFill>
                <a:schemeClr val="dk1"/>
              </a:solidFill>
            </a:endParaRPr>
          </a:p>
          <a:p>
            <a:pPr lvl="0" rtl="0">
              <a:lnSpc>
                <a:spcPct val="115000"/>
              </a:lnSpc>
              <a:spcBef>
                <a:spcPts val="0"/>
              </a:spcBef>
              <a:buClr>
                <a:schemeClr val="dk1"/>
              </a:buClr>
              <a:buSzPct val="91666"/>
              <a:buFont typeface="Arial"/>
              <a:buNone/>
            </a:pPr>
            <a:endParaRPr lang="en-CA" sz="1200" dirty="0">
              <a:solidFill>
                <a:schemeClr val="dk1"/>
              </a:solidFill>
            </a:endParaRPr>
          </a:p>
          <a:p>
            <a:pPr lvl="0" rtl="0">
              <a:lnSpc>
                <a:spcPct val="115000"/>
              </a:lnSpc>
              <a:spcBef>
                <a:spcPts val="0"/>
              </a:spcBef>
              <a:buClr>
                <a:schemeClr val="dk1"/>
              </a:buClr>
              <a:buSzPct val="91666"/>
              <a:buFont typeface="Arial"/>
              <a:buNone/>
            </a:pPr>
            <a:r>
              <a:rPr lang="en-CA" sz="1200" dirty="0">
                <a:solidFill>
                  <a:schemeClr val="dk1"/>
                </a:solidFill>
              </a:rPr>
              <a:t>Lanark County Community Justice Program. (</a:t>
            </a:r>
            <a:r>
              <a:rPr lang="en-CA" sz="1200" dirty="0" err="1">
                <a:solidFill>
                  <a:schemeClr val="dk1"/>
                </a:solidFill>
              </a:rPr>
              <a:t>n.d.</a:t>
            </a:r>
            <a:r>
              <a:rPr lang="en-CA" sz="1200" dirty="0">
                <a:solidFill>
                  <a:schemeClr val="dk1"/>
                </a:solidFill>
              </a:rPr>
              <a:t>). Policies and procedures. Retrieved from http://www.commjustice.org/lccjp-policies-and-procedures-0</a:t>
            </a:r>
          </a:p>
          <a:p>
            <a:pPr lvl="0" rtl="0">
              <a:lnSpc>
                <a:spcPct val="115000"/>
              </a:lnSpc>
              <a:spcBef>
                <a:spcPts val="0"/>
              </a:spcBef>
              <a:buClr>
                <a:schemeClr val="dk1"/>
              </a:buClr>
              <a:buSzPct val="91666"/>
              <a:buFont typeface="Arial"/>
              <a:buNone/>
            </a:pPr>
            <a:endParaRPr lang="en-CA" sz="1200" dirty="0">
              <a:solidFill>
                <a:schemeClr val="dk1"/>
              </a:solidFill>
            </a:endParaRPr>
          </a:p>
        </p:txBody>
      </p:sp>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CA" sz="1200" dirty="0">
                <a:solidFill>
                  <a:schemeClr val="dk1"/>
                </a:solidFill>
              </a:rPr>
              <a:t>PROCEDURE INVOLVING THE ABUSE OF A CHILD </a:t>
            </a:r>
          </a:p>
          <a:p>
            <a:pPr lvl="0" rtl="0">
              <a:lnSpc>
                <a:spcPct val="115000"/>
              </a:lnSpc>
              <a:spcBef>
                <a:spcPts val="0"/>
              </a:spcBef>
              <a:spcAft>
                <a:spcPts val="1600"/>
              </a:spcAft>
              <a:buNone/>
            </a:pPr>
            <a:endParaRPr lang="en-CA" sz="1200" dirty="0">
              <a:solidFill>
                <a:schemeClr val="dk1"/>
              </a:solidFill>
            </a:endParaRPr>
          </a:p>
          <a:p>
            <a:pPr lvl="0" rtl="0">
              <a:lnSpc>
                <a:spcPct val="115000"/>
              </a:lnSpc>
              <a:spcBef>
                <a:spcPts val="0"/>
              </a:spcBef>
              <a:spcAft>
                <a:spcPts val="1600"/>
              </a:spcAft>
              <a:buNone/>
            </a:pPr>
            <a:r>
              <a:rPr lang="en-CA" sz="1200" dirty="0">
                <a:solidFill>
                  <a:schemeClr val="dk1"/>
                </a:solidFill>
              </a:rPr>
              <a:t>7.02  An employee or volunteer who becomes aware of a child who is or may be in need of protection shall promptly notify the Children’s Aid Society and the Executive Director.</a:t>
            </a:r>
          </a:p>
          <a:p>
            <a:pPr lvl="0" rtl="0">
              <a:lnSpc>
                <a:spcPct val="115000"/>
              </a:lnSpc>
              <a:spcBef>
                <a:spcPts val="0"/>
              </a:spcBef>
              <a:buNone/>
            </a:pPr>
            <a:endParaRPr lang="en-CA" sz="1200" dirty="0">
              <a:solidFill>
                <a:schemeClr val="dk1"/>
              </a:solidFill>
            </a:endParaRPr>
          </a:p>
          <a:p>
            <a:pPr lvl="0" rtl="0">
              <a:lnSpc>
                <a:spcPct val="115000"/>
              </a:lnSpc>
              <a:spcBef>
                <a:spcPts val="0"/>
              </a:spcBef>
              <a:buNone/>
            </a:pPr>
            <a:r>
              <a:rPr lang="en-CA" sz="1200" dirty="0">
                <a:solidFill>
                  <a:schemeClr val="dk1"/>
                </a:solidFill>
              </a:rPr>
              <a:t>7.03  The Executive Director will support the reporting person in assisting the Children’s Aid Society with any resulting investigation.</a:t>
            </a:r>
          </a:p>
          <a:p>
            <a:pPr marL="457200" lvl="0" indent="-228600" rtl="0">
              <a:lnSpc>
                <a:spcPct val="115000"/>
              </a:lnSpc>
              <a:spcBef>
                <a:spcPts val="0"/>
              </a:spcBef>
              <a:buClr>
                <a:schemeClr val="dk1"/>
              </a:buClr>
              <a:buSzPct val="100000"/>
              <a:buNone/>
            </a:pPr>
            <a:r>
              <a:rPr lang="en-CA" sz="1200" dirty="0">
                <a:solidFill>
                  <a:schemeClr val="dk1"/>
                </a:solidFill>
              </a:rPr>
              <a:t>							</a:t>
            </a:r>
          </a:p>
          <a:p>
            <a:pPr lvl="0" rtl="0">
              <a:lnSpc>
                <a:spcPct val="115000"/>
              </a:lnSpc>
              <a:spcBef>
                <a:spcPts val="0"/>
              </a:spcBef>
              <a:buNone/>
            </a:pPr>
            <a:r>
              <a:rPr lang="en-CA" sz="1200" dirty="0">
                <a:solidFill>
                  <a:schemeClr val="dk1"/>
                </a:solidFill>
              </a:rPr>
              <a:t>7.04  All details of the file will be kept confidential. Information concerning the child, or action taken as a result of the investigation, will not be released to anyone who is not involved with the investigation in an official capacity. </a:t>
            </a:r>
          </a:p>
          <a:p>
            <a:pPr lvl="0" rtl="0">
              <a:spcBef>
                <a:spcPts val="0"/>
              </a:spcBef>
              <a:buNone/>
            </a:pPr>
            <a:endParaRPr lang="en-CA" sz="1200" dirty="0"/>
          </a:p>
          <a:p>
            <a:pPr lvl="0" rtl="0">
              <a:spcBef>
                <a:spcPts val="0"/>
              </a:spcBef>
              <a:buNone/>
            </a:pPr>
            <a:endParaRPr lang="en-CA" sz="1200" dirty="0"/>
          </a:p>
          <a:p>
            <a:pPr lvl="0" rtl="0">
              <a:spcBef>
                <a:spcPts val="0"/>
              </a:spcBef>
              <a:buNone/>
            </a:pPr>
            <a:endParaRPr lang="en-CA" sz="1200" dirty="0"/>
          </a:p>
          <a:p>
            <a:pPr lvl="0" rtl="0">
              <a:spcBef>
                <a:spcPts val="0"/>
              </a:spcBef>
              <a:buNone/>
            </a:pPr>
            <a:endParaRPr lang="en-CA" sz="1200" dirty="0"/>
          </a:p>
          <a:p>
            <a:pPr lvl="0" rtl="0">
              <a:spcBef>
                <a:spcPts val="0"/>
              </a:spcBef>
              <a:buNone/>
            </a:pPr>
            <a:r>
              <a:rPr lang="en-CA" sz="1200" dirty="0"/>
              <a:t>Lanark County Community Justice Program. (</a:t>
            </a:r>
            <a:r>
              <a:rPr lang="en-CA" sz="1200" dirty="0" err="1"/>
              <a:t>n.d.</a:t>
            </a:r>
            <a:r>
              <a:rPr lang="en-CA" sz="1200" dirty="0"/>
              <a:t>). Policies and procedures. Retrieved from http://www.commjustice.org/lccjp-policies-and-procedures-0</a:t>
            </a:r>
          </a:p>
          <a:p>
            <a:pPr lvl="0" rtl="0">
              <a:spcBef>
                <a:spcPts val="0"/>
              </a:spcBef>
              <a:buNone/>
            </a:pPr>
            <a:endParaRPr sz="1200" dirty="0"/>
          </a:p>
        </p:txBody>
      </p:sp>
      <p:sp>
        <p:nvSpPr>
          <p:cNvPr id="541" name="Shape 5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CA" sz="1200" b="0" dirty="0"/>
              <a:t>Other areas where you should report involve: </a:t>
            </a:r>
          </a:p>
          <a:p>
            <a:pPr lvl="0">
              <a:spcBef>
                <a:spcPts val="0"/>
              </a:spcBef>
              <a:buNone/>
            </a:pPr>
            <a:endParaRPr lang="en-CA" sz="1200" b="1" dirty="0"/>
          </a:p>
          <a:p>
            <a:pPr lvl="0">
              <a:spcBef>
                <a:spcPts val="0"/>
              </a:spcBef>
              <a:buNone/>
            </a:pPr>
            <a:r>
              <a:rPr lang="en-CA" sz="1200" b="1" dirty="0"/>
              <a:t>Cases where there is imminent harm to self or others:</a:t>
            </a:r>
          </a:p>
          <a:p>
            <a:pPr lvl="0">
              <a:spcBef>
                <a:spcPts val="0"/>
              </a:spcBef>
              <a:buNone/>
            </a:pPr>
            <a:r>
              <a:rPr lang="en-CA" sz="1200" dirty="0"/>
              <a:t>- prevent imminent harm client or third party</a:t>
            </a:r>
          </a:p>
          <a:p>
            <a:pPr lvl="0">
              <a:spcBef>
                <a:spcPts val="0"/>
              </a:spcBef>
              <a:buNone/>
            </a:pPr>
            <a:endParaRPr sz="1200" dirty="0"/>
          </a:p>
          <a:p>
            <a:pPr lvl="0">
              <a:spcBef>
                <a:spcPts val="0"/>
              </a:spcBef>
              <a:buNone/>
            </a:pPr>
            <a:r>
              <a:rPr lang="en-CA" sz="1200" b="1" dirty="0"/>
              <a:t>Elder Abuse:</a:t>
            </a:r>
          </a:p>
          <a:p>
            <a:pPr lvl="0">
              <a:spcBef>
                <a:spcPts val="0"/>
              </a:spcBef>
              <a:buNone/>
            </a:pPr>
            <a:r>
              <a:rPr lang="en-CA" sz="1200" b="0" dirty="0"/>
              <a:t>“Elder Abuse Ontario Website:</a:t>
            </a:r>
          </a:p>
          <a:p>
            <a:pPr lvl="0" rtl="0">
              <a:lnSpc>
                <a:spcPct val="115000"/>
              </a:lnSpc>
              <a:spcBef>
                <a:spcPts val="0"/>
              </a:spcBef>
              <a:buClr>
                <a:schemeClr val="dk1"/>
              </a:buClr>
              <a:buSzPct val="91666"/>
              <a:buFont typeface="Arial"/>
              <a:buNone/>
            </a:pPr>
            <a:r>
              <a:rPr lang="en-CA" sz="1200" dirty="0">
                <a:highlight>
                  <a:srgbClr val="FFFFFF"/>
                </a:highlight>
              </a:rPr>
              <a:t>-Elder Abuse is defined by the World Health Organization as “a single, or repeated act, or lack of appropriate action, occurring within any relationship where there is an expectation of trust which causes harm or distress to an older person.”</a:t>
            </a:r>
          </a:p>
          <a:p>
            <a:pPr lvl="0" rtl="0">
              <a:lnSpc>
                <a:spcPct val="115000"/>
              </a:lnSpc>
              <a:spcBef>
                <a:spcPts val="0"/>
              </a:spcBef>
              <a:buClr>
                <a:schemeClr val="dk1"/>
              </a:buClr>
              <a:buSzPct val="91666"/>
              <a:buFont typeface="Arial"/>
              <a:buNone/>
            </a:pPr>
            <a:r>
              <a:rPr lang="en-CA" sz="1200" b="1" dirty="0"/>
              <a:t>-</a:t>
            </a:r>
            <a:r>
              <a:rPr lang="en-CA" sz="1200" dirty="0"/>
              <a:t>it is important to reach out to seniors to ask if there is a problem and/or report it to the appropriate authorities when appropriate.</a:t>
            </a:r>
          </a:p>
          <a:p>
            <a:pPr lvl="0" rtl="0">
              <a:lnSpc>
                <a:spcPct val="115000"/>
              </a:lnSpc>
              <a:spcBef>
                <a:spcPts val="0"/>
              </a:spcBef>
              <a:buClr>
                <a:schemeClr val="dk1"/>
              </a:buClr>
              <a:buSzPct val="91666"/>
              <a:buFont typeface="Arial"/>
              <a:buNone/>
            </a:pPr>
            <a:r>
              <a:rPr lang="en-CA" sz="1200" dirty="0"/>
              <a:t>-Contact the older adult, either by going to their home or calling to ask if he/she is ok or needs help. If the senior is not capable of getting help or does not have the mental capacity to make a report or call for assistance, then call the police or other support agencies to report the situation</a:t>
            </a:r>
          </a:p>
          <a:p>
            <a:pPr lvl="0" rtl="0">
              <a:lnSpc>
                <a:spcPct val="115000"/>
              </a:lnSpc>
              <a:spcBef>
                <a:spcPts val="0"/>
              </a:spcBef>
              <a:buClr>
                <a:schemeClr val="dk1"/>
              </a:buClr>
              <a:buSzPct val="91666"/>
              <a:buFont typeface="Arial"/>
              <a:buNone/>
            </a:pPr>
            <a:r>
              <a:rPr lang="en-CA" sz="1200" dirty="0"/>
              <a:t>-Where to make report:</a:t>
            </a:r>
          </a:p>
          <a:p>
            <a:pPr lvl="0" rtl="0">
              <a:lnSpc>
                <a:spcPct val="115000"/>
              </a:lnSpc>
              <a:spcBef>
                <a:spcPts val="0"/>
              </a:spcBef>
              <a:buClr>
                <a:schemeClr val="dk1"/>
              </a:buClr>
              <a:buSzPct val="91666"/>
              <a:buFont typeface="Arial"/>
              <a:buNone/>
            </a:pPr>
            <a:r>
              <a:rPr lang="en-CA" sz="1200" dirty="0"/>
              <a:t>*long term care action line</a:t>
            </a:r>
          </a:p>
          <a:p>
            <a:pPr lvl="0" rtl="0">
              <a:lnSpc>
                <a:spcPct val="115000"/>
              </a:lnSpc>
              <a:spcBef>
                <a:spcPts val="0"/>
              </a:spcBef>
              <a:buClr>
                <a:schemeClr val="dk1"/>
              </a:buClr>
              <a:buSzPct val="91666"/>
              <a:buFont typeface="Arial"/>
              <a:buNone/>
            </a:pPr>
            <a:r>
              <a:rPr lang="en-CA" sz="1200" dirty="0"/>
              <a:t>*retirement home regulatory authority</a:t>
            </a:r>
          </a:p>
          <a:p>
            <a:pPr lvl="0" rtl="0">
              <a:lnSpc>
                <a:spcPct val="115000"/>
              </a:lnSpc>
              <a:spcBef>
                <a:spcPts val="0"/>
              </a:spcBef>
              <a:buClr>
                <a:schemeClr val="dk1"/>
              </a:buClr>
              <a:buSzPct val="91666"/>
              <a:buFont typeface="Arial"/>
              <a:buNone/>
            </a:pPr>
            <a:r>
              <a:rPr lang="en-CA" sz="1200" dirty="0"/>
              <a:t>*crime stoppers</a:t>
            </a:r>
          </a:p>
          <a:p>
            <a:pPr lvl="0" rtl="0">
              <a:lnSpc>
                <a:spcPct val="115000"/>
              </a:lnSpc>
              <a:spcBef>
                <a:spcPts val="0"/>
              </a:spcBef>
              <a:buClr>
                <a:schemeClr val="dk1"/>
              </a:buClr>
              <a:buSzPct val="91666"/>
              <a:buFont typeface="Arial"/>
              <a:buNone/>
            </a:pPr>
            <a:r>
              <a:rPr lang="en-CA" sz="1200" dirty="0"/>
              <a:t>*office of the Public Guardian and Trustee</a:t>
            </a:r>
          </a:p>
          <a:p>
            <a:pPr lvl="0" rtl="0">
              <a:lnSpc>
                <a:spcPct val="115000"/>
              </a:lnSpc>
              <a:spcBef>
                <a:spcPts val="0"/>
              </a:spcBef>
              <a:buClr>
                <a:schemeClr val="dk1"/>
              </a:buClr>
              <a:buSzPct val="91666"/>
              <a:buFont typeface="Arial"/>
              <a:buNone/>
            </a:pPr>
            <a:r>
              <a:rPr lang="en-CA" sz="1200" dirty="0"/>
              <a:t>*Seniors Safety Line</a:t>
            </a:r>
          </a:p>
          <a:p>
            <a:pPr lvl="0" rtl="0">
              <a:lnSpc>
                <a:spcPct val="115000"/>
              </a:lnSpc>
              <a:spcBef>
                <a:spcPts val="0"/>
              </a:spcBef>
              <a:buClr>
                <a:schemeClr val="dk1"/>
              </a:buClr>
              <a:buSzPct val="91666"/>
              <a:buFont typeface="Arial"/>
              <a:buNone/>
            </a:pPr>
            <a:r>
              <a:rPr lang="en-CA" sz="1200" dirty="0"/>
              <a:t>*Police” (Elder Abuse Ontario, </a:t>
            </a:r>
            <a:r>
              <a:rPr lang="en-CA" sz="1200" dirty="0" err="1"/>
              <a:t>n.d.</a:t>
            </a:r>
            <a:r>
              <a:rPr lang="en-CA" sz="1200" dirty="0"/>
              <a:t>)</a:t>
            </a:r>
          </a:p>
          <a:p>
            <a:pPr lvl="0">
              <a:spcBef>
                <a:spcPts val="0"/>
              </a:spcBef>
              <a:buNone/>
            </a:pPr>
            <a:endParaRPr sz="1200" dirty="0"/>
          </a:p>
          <a:p>
            <a:pPr lvl="0">
              <a:spcBef>
                <a:spcPts val="0"/>
              </a:spcBef>
              <a:buNone/>
            </a:pPr>
            <a:r>
              <a:rPr lang="en-CA" sz="1200" b="1" dirty="0"/>
              <a:t>Adults with a Developmental Disability:</a:t>
            </a:r>
          </a:p>
          <a:p>
            <a:pPr lvl="0">
              <a:spcBef>
                <a:spcPts val="0"/>
              </a:spcBef>
              <a:buNone/>
            </a:pPr>
            <a:r>
              <a:rPr lang="en-CA" sz="1200" dirty="0"/>
              <a:t>Ontario Ministry of Community and Social Services </a:t>
            </a:r>
          </a:p>
          <a:p>
            <a:pPr lvl="0">
              <a:spcBef>
                <a:spcPts val="0"/>
              </a:spcBef>
              <a:buNone/>
            </a:pPr>
            <a:r>
              <a:rPr lang="en-CA" sz="1200" dirty="0"/>
              <a:t>*”</a:t>
            </a:r>
            <a:r>
              <a:rPr lang="en-CA" sz="1200" dirty="0" err="1">
                <a:highlight>
                  <a:srgbClr val="FFFFFF"/>
                </a:highlight>
              </a:rPr>
              <a:t>ReportON</a:t>
            </a:r>
            <a:r>
              <a:rPr lang="en-CA" sz="1200" dirty="0">
                <a:highlight>
                  <a:srgbClr val="FFFFFF"/>
                </a:highlight>
              </a:rPr>
              <a:t> is a telephone line and email address to report actual or suspected abuse or neglect of adults with a developmental disability</a:t>
            </a:r>
          </a:p>
          <a:p>
            <a:pPr lvl="0">
              <a:spcBef>
                <a:spcPts val="0"/>
              </a:spcBef>
              <a:buNone/>
            </a:pPr>
            <a:r>
              <a:rPr lang="en-CA" sz="1200" dirty="0">
                <a:highlight>
                  <a:srgbClr val="FFFFFF"/>
                </a:highlight>
              </a:rPr>
              <a:t>*If there’s an immediate threat, call 911.</a:t>
            </a:r>
          </a:p>
          <a:p>
            <a:pPr lvl="0" rtl="0">
              <a:spcBef>
                <a:spcPts val="0"/>
              </a:spcBef>
              <a:buNone/>
            </a:pPr>
            <a:r>
              <a:rPr lang="en-CA" sz="1200" b="1" dirty="0">
                <a:highlight>
                  <a:srgbClr val="FFFFFF"/>
                </a:highlight>
              </a:rPr>
              <a:t>*</a:t>
            </a:r>
            <a:r>
              <a:rPr lang="en-CA" sz="1200" dirty="0">
                <a:highlight>
                  <a:srgbClr val="FFFFFF"/>
                </a:highlight>
              </a:rPr>
              <a:t>The abuse or neglect might be at the hands of the person’s family, friends, care giver or a stranger</a:t>
            </a:r>
          </a:p>
          <a:p>
            <a:pPr lvl="0" rtl="0">
              <a:spcBef>
                <a:spcPts val="0"/>
              </a:spcBef>
              <a:buNone/>
            </a:pPr>
            <a:r>
              <a:rPr lang="en-CA" sz="1200" dirty="0">
                <a:highlight>
                  <a:srgbClr val="FFFFFF"/>
                </a:highlight>
              </a:rPr>
              <a:t> *developmental disability: is present at birth or develops before 18 years of age, affects a person's ability to learn, is permanent, can be mild or severe” (Ministry of Community and Social Services, </a:t>
            </a:r>
            <a:r>
              <a:rPr lang="en-CA" sz="1200" dirty="0" err="1">
                <a:highlight>
                  <a:srgbClr val="FFFFFF"/>
                </a:highlight>
              </a:rPr>
              <a:t>n.d.</a:t>
            </a:r>
            <a:r>
              <a:rPr lang="en-CA" sz="1200" dirty="0">
                <a:highlight>
                  <a:srgbClr val="FFFFFF"/>
                </a:highlight>
              </a:rPr>
              <a:t>)</a:t>
            </a:r>
          </a:p>
          <a:p>
            <a:pPr lvl="0">
              <a:spcBef>
                <a:spcPts val="0"/>
              </a:spcBef>
              <a:buNone/>
            </a:pPr>
            <a:endParaRPr sz="1000" b="1" dirty="0">
              <a:solidFill>
                <a:schemeClr val="dk1"/>
              </a:solidFill>
              <a:highlight>
                <a:srgbClr val="FFFFFF"/>
              </a:highlight>
            </a:endParaRPr>
          </a:p>
          <a:p>
            <a:pPr lvl="0">
              <a:spcBef>
                <a:spcPts val="0"/>
              </a:spcBef>
              <a:buNone/>
            </a:pPr>
            <a:endParaRPr sz="1200" dirty="0"/>
          </a:p>
          <a:p>
            <a:pPr lvl="0">
              <a:spcBef>
                <a:spcPts val="0"/>
              </a:spcBef>
              <a:buNone/>
            </a:pPr>
            <a:r>
              <a:rPr lang="en-CA" sz="1200" b="1" dirty="0"/>
              <a:t>When Required by Law to do so:</a:t>
            </a:r>
          </a:p>
          <a:p>
            <a:pPr lvl="0" rtl="0">
              <a:spcBef>
                <a:spcPts val="0"/>
              </a:spcBef>
              <a:buNone/>
            </a:pPr>
            <a:r>
              <a:rPr lang="en-CA" sz="1200" dirty="0"/>
              <a:t>-court</a:t>
            </a:r>
          </a:p>
          <a:p>
            <a:pPr lvl="0" rtl="0">
              <a:spcBef>
                <a:spcPts val="0"/>
              </a:spcBef>
              <a:buNone/>
            </a:pPr>
            <a:endParaRPr lang="en-CA" sz="1200" dirty="0"/>
          </a:p>
          <a:p>
            <a:pPr lvl="0" rtl="0">
              <a:spcBef>
                <a:spcPts val="0"/>
              </a:spcBef>
              <a:buNone/>
            </a:pPr>
            <a:r>
              <a:rPr lang="en-CA" sz="1200" b="1" dirty="0"/>
              <a:t>Sources:</a:t>
            </a:r>
          </a:p>
          <a:p>
            <a:pPr lvl="0" rtl="0">
              <a:spcBef>
                <a:spcPts val="0"/>
              </a:spcBef>
              <a:buNone/>
            </a:pPr>
            <a:endParaRPr lang="en-CA" sz="1200" dirty="0"/>
          </a:p>
          <a:p>
            <a:pPr lvl="0" rtl="0">
              <a:spcBef>
                <a:spcPts val="0"/>
              </a:spcBef>
              <a:buNone/>
            </a:pPr>
            <a:r>
              <a:rPr lang="en-CA" sz="1200" dirty="0"/>
              <a:t>Elder Abuse Ontario. (</a:t>
            </a:r>
            <a:r>
              <a:rPr lang="en-CA" sz="1200" dirty="0" err="1"/>
              <a:t>n.d.</a:t>
            </a:r>
            <a:r>
              <a:rPr lang="en-CA" sz="1200" dirty="0"/>
              <a:t>). Legislation and Reporting. Retrieved from http://www.elderabuseontario.com/what-is-elder-abuse/legislation-reporting/</a:t>
            </a:r>
          </a:p>
          <a:p>
            <a:pPr lvl="0" rtl="0">
              <a:spcBef>
                <a:spcPts val="0"/>
              </a:spcBef>
              <a:buNone/>
            </a:pPr>
            <a:endParaRPr lang="en-CA" sz="1200" dirty="0"/>
          </a:p>
          <a:p>
            <a:pPr lvl="0" rtl="0">
              <a:spcBef>
                <a:spcPts val="0"/>
              </a:spcBef>
              <a:buNone/>
            </a:pPr>
            <a:r>
              <a:rPr lang="en-CA" sz="1200" dirty="0"/>
              <a:t>Ministry of Community and Social Services. (</a:t>
            </a:r>
            <a:r>
              <a:rPr lang="en-CA" sz="1200" dirty="0" err="1"/>
              <a:t>n.d.</a:t>
            </a:r>
            <a:r>
              <a:rPr lang="en-CA" sz="1200" dirty="0"/>
              <a:t>). </a:t>
            </a:r>
            <a:r>
              <a:rPr lang="en-CA" sz="1200" dirty="0" err="1"/>
              <a:t>ReportON</a:t>
            </a:r>
            <a:r>
              <a:rPr lang="en-CA" sz="1200" dirty="0"/>
              <a:t>. Retrieved from http://www.mcss.gov.on.ca/en/mcss/programs/developmental/reportON/</a:t>
            </a:r>
          </a:p>
        </p:txBody>
      </p:sp>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lang="en-CA" sz="1200" dirty="0"/>
          </a:p>
        </p:txBody>
      </p:sp>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99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30000"/>
              </a:lnSpc>
              <a:spcBef>
                <a:spcPts val="1100"/>
              </a:spcBef>
              <a:buClr>
                <a:schemeClr val="dk1"/>
              </a:buClr>
              <a:buSzPct val="91666"/>
              <a:buFont typeface="Arial"/>
              <a:buNone/>
            </a:pPr>
            <a:r>
              <a:rPr lang="en-CA" sz="1200" b="1" dirty="0">
                <a:highlight>
                  <a:srgbClr val="FFFFFF"/>
                </a:highlight>
              </a:rPr>
              <a:t>-</a:t>
            </a:r>
            <a:r>
              <a:rPr lang="en-CA" sz="1200" dirty="0">
                <a:highlight>
                  <a:srgbClr val="FFFFFF"/>
                </a:highlight>
              </a:rPr>
              <a:t>We discussed confidentiality and privacy and the areas that need to be considered when working and living in a rural community</a:t>
            </a:r>
          </a:p>
          <a:p>
            <a:pPr lvl="0" rtl="0">
              <a:lnSpc>
                <a:spcPct val="130000"/>
              </a:lnSpc>
              <a:spcBef>
                <a:spcPts val="1100"/>
              </a:spcBef>
              <a:buClr>
                <a:schemeClr val="dk1"/>
              </a:buClr>
              <a:buSzPct val="91666"/>
              <a:buFont typeface="Arial"/>
              <a:buNone/>
            </a:pPr>
            <a:r>
              <a:rPr lang="en-CA" sz="1200" dirty="0">
                <a:highlight>
                  <a:srgbClr val="FFFFFF"/>
                </a:highlight>
              </a:rPr>
              <a:t>-Now we are going to review some of the acts and policies regarding confidentiality because they are also important to know</a:t>
            </a:r>
          </a:p>
          <a:p>
            <a:pPr lvl="0" rtl="0">
              <a:lnSpc>
                <a:spcPct val="130000"/>
              </a:lnSpc>
              <a:spcBef>
                <a:spcPts val="1100"/>
              </a:spcBef>
              <a:buClr>
                <a:schemeClr val="dk1"/>
              </a:buClr>
              <a:buSzPct val="91666"/>
              <a:buFont typeface="Arial"/>
              <a:buNone/>
            </a:pPr>
            <a:r>
              <a:rPr lang="en-CA" sz="1200" dirty="0">
                <a:highlight>
                  <a:srgbClr val="FFFFFF"/>
                </a:highlight>
              </a:rPr>
              <a:t>-This is one of the acts: Freedom of Information and Protection of Privacy Act</a:t>
            </a:r>
          </a:p>
          <a:p>
            <a:pPr lvl="0" rtl="0">
              <a:lnSpc>
                <a:spcPct val="130000"/>
              </a:lnSpc>
              <a:spcBef>
                <a:spcPts val="1100"/>
              </a:spcBef>
              <a:buClr>
                <a:schemeClr val="dk1"/>
              </a:buClr>
              <a:buSzPct val="91666"/>
              <a:buFont typeface="Arial"/>
              <a:buNone/>
            </a:pPr>
            <a:endParaRPr lang="en-CA" sz="1200" b="1" dirty="0">
              <a:highlight>
                <a:srgbClr val="FFFFFF"/>
              </a:highlight>
            </a:endParaRPr>
          </a:p>
          <a:p>
            <a:pPr lvl="0" rtl="0">
              <a:lnSpc>
                <a:spcPct val="130000"/>
              </a:lnSpc>
              <a:spcBef>
                <a:spcPts val="1100"/>
              </a:spcBef>
              <a:buClr>
                <a:schemeClr val="dk1"/>
              </a:buClr>
              <a:buSzPct val="91666"/>
              <a:buFont typeface="Arial"/>
              <a:buNone/>
            </a:pPr>
            <a:r>
              <a:rPr lang="en-CA" sz="1200" b="1" dirty="0">
                <a:highlight>
                  <a:srgbClr val="FFFFFF"/>
                </a:highlight>
              </a:rPr>
              <a:t>“Purpose:</a:t>
            </a:r>
          </a:p>
          <a:p>
            <a:pPr lvl="0" rtl="0">
              <a:lnSpc>
                <a:spcPct val="130000"/>
              </a:lnSpc>
              <a:spcBef>
                <a:spcPts val="1100"/>
              </a:spcBef>
              <a:buClr>
                <a:schemeClr val="dk1"/>
              </a:buClr>
              <a:buSzPct val="91666"/>
              <a:buFont typeface="Arial"/>
              <a:buNone/>
            </a:pPr>
            <a:r>
              <a:rPr lang="en-CA" sz="1200" b="0" dirty="0">
                <a:highlight>
                  <a:srgbClr val="FFFFFF"/>
                </a:highlight>
              </a:rPr>
              <a:t>One of the purposes of this act is to: </a:t>
            </a:r>
          </a:p>
          <a:p>
            <a:pPr lvl="0">
              <a:spcBef>
                <a:spcPts val="0"/>
              </a:spcBef>
              <a:buNone/>
            </a:pPr>
            <a:r>
              <a:rPr lang="en-CA" sz="1200" dirty="0">
                <a:highlight>
                  <a:srgbClr val="FFFFFF"/>
                </a:highlight>
              </a:rPr>
              <a:t>(b) to protect the privacy of individuals with respect to personal information about themselves held by institutions </a:t>
            </a:r>
          </a:p>
          <a:p>
            <a:pPr lvl="0">
              <a:spcBef>
                <a:spcPts val="0"/>
              </a:spcBef>
              <a:buNone/>
            </a:pPr>
            <a:r>
              <a:rPr lang="en-CA" sz="1200" dirty="0"/>
              <a:t>- The definition of personal information and records are covered within this act” (Freedom of Information and Protection of Privacy Act, 1990).</a:t>
            </a:r>
          </a:p>
          <a:p>
            <a:pPr lvl="0">
              <a:spcBef>
                <a:spcPts val="0"/>
              </a:spcBef>
              <a:buNone/>
            </a:pPr>
            <a:endParaRPr sz="1200" dirty="0"/>
          </a:p>
          <a:p>
            <a:pPr lvl="0" rtl="0">
              <a:spcBef>
                <a:spcPts val="0"/>
              </a:spcBef>
              <a:buNone/>
            </a:pPr>
            <a:r>
              <a:rPr lang="en-CA" sz="1200"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0" kern="1200" dirty="0">
                <a:solidFill>
                  <a:schemeClr val="tx1"/>
                </a:solidFill>
                <a:effectLst/>
                <a:latin typeface="+mn-lt"/>
                <a:ea typeface="+mn-ea"/>
                <a:cs typeface="+mn-cs"/>
              </a:rPr>
              <a:t>Freedom of Information and Protection of Privacy Act, R.S.O. 1990, c. F.31. Retrieved from https://www.ontario.ca/laws/statute/90f31</a:t>
            </a:r>
          </a:p>
          <a:p>
            <a:pPr lvl="0" rtl="0">
              <a:spcBef>
                <a:spcPts val="0"/>
              </a:spcBef>
              <a:buNone/>
            </a:pPr>
            <a:endParaRPr lang="en-CA" sz="1200" dirty="0"/>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CA" sz="1200" dirty="0">
                <a:highlight>
                  <a:srgbClr val="FFFFFF"/>
                </a:highlight>
              </a:rPr>
              <a:t>Personal Information and Record white board discussion:</a:t>
            </a:r>
          </a:p>
          <a:p>
            <a:pPr marL="457200" lvl="0" indent="-304800" rtl="0">
              <a:spcBef>
                <a:spcPts val="0"/>
              </a:spcBef>
              <a:buSzPct val="100000"/>
              <a:buAutoNum type="arabicParenR"/>
            </a:pPr>
            <a:r>
              <a:rPr lang="en-CA" sz="1200" u="sng" dirty="0">
                <a:highlight>
                  <a:srgbClr val="FFFFFF"/>
                </a:highlight>
              </a:rPr>
              <a:t>Question: </a:t>
            </a:r>
            <a:r>
              <a:rPr lang="en-CA" sz="1200" dirty="0">
                <a:highlight>
                  <a:srgbClr val="FFFFFF"/>
                </a:highlight>
              </a:rPr>
              <a:t>What is personal information?</a:t>
            </a:r>
          </a:p>
          <a:p>
            <a:pPr marL="457200" lvl="0" indent="-304800" rtl="0">
              <a:spcBef>
                <a:spcPts val="0"/>
              </a:spcBef>
              <a:buSzPct val="100000"/>
              <a:buAutoNum type="arabicParenR"/>
            </a:pPr>
            <a:r>
              <a:rPr lang="en-CA" sz="1200" u="sng" dirty="0">
                <a:highlight>
                  <a:srgbClr val="FFFFFF"/>
                </a:highlight>
              </a:rPr>
              <a:t>Question:</a:t>
            </a:r>
            <a:r>
              <a:rPr lang="en-CA" sz="1200" dirty="0">
                <a:highlight>
                  <a:srgbClr val="FFFFFF"/>
                </a:highlight>
              </a:rPr>
              <a:t> What is a record? </a:t>
            </a:r>
          </a:p>
          <a:p>
            <a:pPr lvl="0" rtl="0">
              <a:spcBef>
                <a:spcPts val="0"/>
              </a:spcBef>
              <a:buNone/>
            </a:pPr>
            <a:endParaRPr sz="1200" dirty="0">
              <a:highlight>
                <a:srgbClr val="FFFFFF"/>
              </a:highlight>
            </a:endParaRPr>
          </a:p>
          <a:p>
            <a:pPr lvl="0" rtl="0">
              <a:spcBef>
                <a:spcPts val="0"/>
              </a:spcBef>
              <a:buNone/>
            </a:pPr>
            <a:r>
              <a:rPr lang="en-CA" sz="1200" dirty="0">
                <a:highlight>
                  <a:srgbClr val="FFFFFF"/>
                </a:highlight>
              </a:rPr>
              <a:t>Answer from FIPPA:</a:t>
            </a:r>
          </a:p>
          <a:p>
            <a:pPr marL="0" lvl="0" indent="0" rtl="0">
              <a:lnSpc>
                <a:spcPct val="100000"/>
              </a:lnSpc>
              <a:spcBef>
                <a:spcPts val="0"/>
              </a:spcBef>
              <a:spcAft>
                <a:spcPts val="600"/>
              </a:spcAft>
              <a:buNone/>
            </a:pPr>
            <a:r>
              <a:rPr lang="en-CA" sz="1200" b="1" u="sng" dirty="0">
                <a:solidFill>
                  <a:schemeClr val="dk1"/>
                </a:solidFill>
              </a:rPr>
              <a:t>“Personal Information: </a:t>
            </a:r>
            <a:r>
              <a:rPr lang="en-CA" sz="1200" dirty="0">
                <a:solidFill>
                  <a:schemeClr val="dk1"/>
                </a:solidFill>
              </a:rPr>
              <a:t>means recorded information about an identifiable individual</a:t>
            </a:r>
            <a:endParaRPr lang="en-CA" sz="1200" b="1" u="sng" dirty="0">
              <a:solidFill>
                <a:schemeClr val="dk1"/>
              </a:solidFill>
            </a:endParaRPr>
          </a:p>
          <a:p>
            <a:pPr marL="0" lvl="0" indent="0" rtl="0">
              <a:lnSpc>
                <a:spcPct val="100000"/>
              </a:lnSpc>
              <a:spcBef>
                <a:spcPts val="0"/>
              </a:spcBef>
              <a:spcAft>
                <a:spcPts val="600"/>
              </a:spcAft>
              <a:buNone/>
            </a:pPr>
            <a:r>
              <a:rPr lang="en-CA" sz="1200" b="0" u="none" dirty="0">
                <a:solidFill>
                  <a:schemeClr val="dk1"/>
                </a:solidFill>
              </a:rPr>
              <a:t>-personal information could mean a lot of things, the full list is also on the handout, to name a few it could be: </a:t>
            </a:r>
          </a:p>
          <a:p>
            <a:pPr marL="698500" lvl="0" indent="-298450" rtl="0">
              <a:lnSpc>
                <a:spcPct val="100000"/>
              </a:lnSpc>
              <a:spcBef>
                <a:spcPts val="0"/>
              </a:spcBef>
              <a:spcAft>
                <a:spcPts val="600"/>
              </a:spcAft>
              <a:buClr>
                <a:schemeClr val="dk1"/>
              </a:buClr>
              <a:buSzPct val="91666"/>
              <a:buFont typeface="Arial"/>
              <a:buNone/>
            </a:pPr>
            <a:r>
              <a:rPr lang="en-CA" sz="1200" dirty="0">
                <a:solidFill>
                  <a:schemeClr val="dk1"/>
                </a:solidFill>
              </a:rPr>
              <a:t>(a) information relating to the race, national or ethnic origin, colour, religion, age, sex, sexual orientation or marital or family status of the individual,</a:t>
            </a:r>
          </a:p>
          <a:p>
            <a:pPr marL="698500" lvl="0" indent="-298450" rtl="0">
              <a:lnSpc>
                <a:spcPct val="100000"/>
              </a:lnSpc>
              <a:spcBef>
                <a:spcPts val="0"/>
              </a:spcBef>
              <a:spcAft>
                <a:spcPts val="600"/>
              </a:spcAft>
              <a:buClr>
                <a:schemeClr val="dk1"/>
              </a:buClr>
              <a:buSzPct val="91666"/>
              <a:buFont typeface="Arial"/>
              <a:buNone/>
            </a:pPr>
            <a:r>
              <a:rPr lang="en-CA" sz="1200" dirty="0">
                <a:solidFill>
                  <a:schemeClr val="dk1"/>
                </a:solidFill>
              </a:rPr>
              <a:t>(c) any identifying number, symbol or other particular assigned to the individual,</a:t>
            </a:r>
          </a:p>
          <a:p>
            <a:pPr marL="698500" lvl="0" indent="-298450" rtl="0">
              <a:lnSpc>
                <a:spcPct val="100000"/>
              </a:lnSpc>
              <a:spcBef>
                <a:spcPts val="0"/>
              </a:spcBef>
              <a:spcAft>
                <a:spcPts val="600"/>
              </a:spcAft>
              <a:buClr>
                <a:schemeClr val="dk1"/>
              </a:buClr>
              <a:buSzPct val="91666"/>
              <a:buFont typeface="Arial"/>
              <a:buNone/>
            </a:pPr>
            <a:r>
              <a:rPr lang="en-CA" sz="1200" dirty="0">
                <a:solidFill>
                  <a:schemeClr val="dk1"/>
                </a:solidFill>
              </a:rPr>
              <a:t>(d) the address, telephone number, fingerprints or blood type of the individual” </a:t>
            </a:r>
            <a:r>
              <a:rPr lang="en-CA" sz="1200" dirty="0"/>
              <a:t>(Freedom of Information and Protection of Privacy Act, 1990).</a:t>
            </a:r>
            <a:endParaRPr lang="en-CA" sz="1200" dirty="0">
              <a:solidFill>
                <a:schemeClr val="dk1"/>
              </a:solidFill>
            </a:endParaRPr>
          </a:p>
          <a:p>
            <a:pPr marL="698500" lvl="0" indent="-228600" rtl="0">
              <a:lnSpc>
                <a:spcPct val="100000"/>
              </a:lnSpc>
              <a:spcBef>
                <a:spcPts val="0"/>
              </a:spcBef>
              <a:spcAft>
                <a:spcPts val="600"/>
              </a:spcAft>
              <a:buNone/>
            </a:pPr>
            <a:endParaRPr sz="1200" dirty="0">
              <a:solidFill>
                <a:schemeClr val="dk1"/>
              </a:solidFill>
            </a:endParaRPr>
          </a:p>
          <a:p>
            <a:pPr marL="127000" lvl="0" indent="0" rtl="0">
              <a:lnSpc>
                <a:spcPct val="100000"/>
              </a:lnSpc>
              <a:spcBef>
                <a:spcPts val="0"/>
              </a:spcBef>
              <a:spcAft>
                <a:spcPts val="600"/>
              </a:spcAft>
              <a:buNone/>
            </a:pPr>
            <a:r>
              <a:rPr lang="en-CA" sz="1200" b="1" u="sng" dirty="0"/>
              <a:t>"Record: </a:t>
            </a:r>
            <a:r>
              <a:rPr lang="en-CA" sz="1200" dirty="0"/>
              <a:t>means any record of information however recorded, whether in printed form, on film, by electronic means or otherwise, </a:t>
            </a:r>
          </a:p>
          <a:p>
            <a:pPr marL="127000" lvl="0" indent="0" rtl="0">
              <a:lnSpc>
                <a:spcPct val="100000"/>
              </a:lnSpc>
              <a:spcBef>
                <a:spcPts val="0"/>
              </a:spcBef>
              <a:spcAft>
                <a:spcPts val="600"/>
              </a:spcAft>
              <a:buNone/>
            </a:pPr>
            <a:r>
              <a:rPr lang="en-CA" sz="1200" dirty="0"/>
              <a:t>-To name a few:</a:t>
            </a:r>
          </a:p>
          <a:p>
            <a:pPr marL="355600" lvl="0" indent="-228600" rtl="0">
              <a:lnSpc>
                <a:spcPct val="100000"/>
              </a:lnSpc>
              <a:spcBef>
                <a:spcPts val="0"/>
              </a:spcBef>
              <a:spcAft>
                <a:spcPts val="600"/>
              </a:spcAft>
              <a:buAutoNum type="alphaLcParenBoth"/>
            </a:pPr>
            <a:r>
              <a:rPr lang="en-CA" sz="1200" dirty="0"/>
              <a:t>correspondence, a plan, a map, a drawing, a diagram” (Freedom of Information and Protection of Privacy Act, 1990).</a:t>
            </a:r>
          </a:p>
          <a:p>
            <a:pPr marL="127000" lvl="0" indent="0" rtl="0">
              <a:lnSpc>
                <a:spcPct val="100000"/>
              </a:lnSpc>
              <a:spcBef>
                <a:spcPts val="0"/>
              </a:spcBef>
              <a:spcAft>
                <a:spcPts val="600"/>
              </a:spcAft>
              <a:buNone/>
            </a:pPr>
            <a:endParaRPr lang="en-CA" sz="1200" dirty="0"/>
          </a:p>
          <a:p>
            <a:pPr marL="127000" lvl="0" indent="0" rtl="0">
              <a:lnSpc>
                <a:spcPct val="100000"/>
              </a:lnSpc>
              <a:spcBef>
                <a:spcPts val="0"/>
              </a:spcBef>
              <a:spcAft>
                <a:spcPts val="600"/>
              </a:spcAft>
              <a:buNone/>
            </a:pPr>
            <a:r>
              <a:rPr lang="en-CA" sz="1200" dirty="0"/>
              <a:t>Example of a record at LCCJP: case file, sanction agreement or photos</a:t>
            </a:r>
          </a:p>
          <a:p>
            <a:pPr lvl="0" rtl="0">
              <a:lnSpc>
                <a:spcPct val="100000"/>
              </a:lnSpc>
              <a:spcBef>
                <a:spcPts val="0"/>
              </a:spcBef>
              <a:buNone/>
            </a:pPr>
            <a:endParaRPr lang="en-CA" sz="1200" dirty="0">
              <a:highlight>
                <a:srgbClr val="FFFFFF"/>
              </a:highlight>
            </a:endParaRPr>
          </a:p>
          <a:p>
            <a:pPr lvl="0" rtl="0">
              <a:lnSpc>
                <a:spcPct val="100000"/>
              </a:lnSpc>
              <a:spcBef>
                <a:spcPts val="0"/>
              </a:spcBef>
              <a:buNone/>
            </a:pPr>
            <a:endParaRPr lang="en-CA" sz="1200" dirty="0">
              <a:highlight>
                <a:srgbClr val="FFFFFF"/>
              </a:highlight>
            </a:endParaRPr>
          </a:p>
          <a:p>
            <a:pPr lvl="0" rtl="0">
              <a:lnSpc>
                <a:spcPct val="100000"/>
              </a:lnSpc>
              <a:spcBef>
                <a:spcPts val="0"/>
              </a:spcBef>
              <a:buNone/>
            </a:pPr>
            <a:r>
              <a:rPr lang="en-CA" sz="1200" dirty="0">
                <a:highlight>
                  <a:srgbClr val="FFFFFF"/>
                </a:highlight>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Freedom of Information and Protection of Privacy Act, R.S.O. 1990, c. F.31. Retrieved from https://www.ontario.ca/laws/statute/90f31</a:t>
            </a: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CA" sz="1200" dirty="0"/>
              <a:t>-Now we are going to have a refresher on some of the specific policies and procedures regarding confidentiality</a:t>
            </a:r>
          </a:p>
          <a:p>
            <a:pPr lvl="0" rtl="0">
              <a:spcBef>
                <a:spcPts val="0"/>
              </a:spcBef>
              <a:buNone/>
            </a:pPr>
            <a:r>
              <a:rPr lang="en-CA" sz="1200" dirty="0"/>
              <a:t>-There will also be information on the handout with a link to the policies and procedures on the LCCJP website </a:t>
            </a:r>
          </a:p>
          <a:p>
            <a:pPr lvl="0" rtl="0">
              <a:spcBef>
                <a:spcPts val="0"/>
              </a:spcBef>
              <a:buNone/>
            </a:pPr>
            <a:endParaRPr lang="en-CA" sz="1200" dirty="0"/>
          </a:p>
          <a:p>
            <a:pPr lvl="0" rtl="0">
              <a:spcBef>
                <a:spcPts val="0"/>
              </a:spcBef>
              <a:buNone/>
            </a:pPr>
            <a:endParaRPr lang="en-CA" sz="1200" dirty="0"/>
          </a:p>
          <a:p>
            <a:pPr lvl="0" rtl="0">
              <a:spcBef>
                <a:spcPts val="0"/>
              </a:spcBef>
              <a:buNone/>
            </a:pPr>
            <a:r>
              <a:rPr lang="en-CA" sz="1200" dirty="0"/>
              <a:t>Lanark County Community Justice Program. (</a:t>
            </a:r>
            <a:r>
              <a:rPr lang="en-CA" sz="1200" dirty="0" err="1"/>
              <a:t>n.d.</a:t>
            </a:r>
            <a:r>
              <a:rPr lang="en-CA" sz="1200" dirty="0"/>
              <a:t>). Policies and procedures. Retrieved from http://www.commjustice.org/lccjp-policies-and-procedures-0</a:t>
            </a: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CA" sz="1200" dirty="0">
                <a:solidFill>
                  <a:schemeClr val="dk1"/>
                </a:solidFill>
              </a:rPr>
              <a:t>-This is LCCJP’s policy on confidentiality (have them read over)</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lvl="0" rtl="0">
              <a:lnSpc>
                <a:spcPct val="115000"/>
              </a:lnSpc>
              <a:spcBef>
                <a:spcPts val="0"/>
              </a:spcBef>
              <a:spcAft>
                <a:spcPts val="1600"/>
              </a:spcAft>
              <a:buClr>
                <a:schemeClr val="dk1"/>
              </a:buClr>
              <a:buSzPct val="91666"/>
              <a:buFont typeface="Arial"/>
              <a:buNone/>
            </a:pPr>
            <a:r>
              <a:rPr lang="en-CA" sz="1200" dirty="0">
                <a:solidFill>
                  <a:schemeClr val="dk1"/>
                </a:solidFill>
              </a:rPr>
              <a:t>Policy: Lanark County Community Justice Program staff and volunteers shall observe these guidelines concerning confidentiality of all information, records and files that may be used to identify forum participants or potential forum participants. </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marL="0" marR="0" lvl="0" indent="0" algn="l" defTabSz="914400" rtl="0" eaLnBrk="1" fontAlgn="auto" latinLnBrk="0" hangingPunct="1">
              <a:lnSpc>
                <a:spcPct val="115000"/>
              </a:lnSpc>
              <a:spcBef>
                <a:spcPts val="0"/>
              </a:spcBef>
              <a:spcAft>
                <a:spcPts val="1600"/>
              </a:spcAft>
              <a:buClr>
                <a:schemeClr val="dk1"/>
              </a:buClr>
              <a:buSzPct val="91666"/>
              <a:buFont typeface="Arial"/>
              <a:buNone/>
              <a:tabLst/>
              <a:defRPr/>
            </a:pPr>
            <a:r>
              <a:rPr lang="en-CA" sz="1200" dirty="0"/>
              <a:t>Lanark County Community Justice Program. (</a:t>
            </a:r>
            <a:r>
              <a:rPr lang="en-CA" sz="1200" dirty="0" err="1"/>
              <a:t>n.d.</a:t>
            </a:r>
            <a:r>
              <a:rPr lang="en-CA" sz="1200" dirty="0"/>
              <a:t>). Policies and procedures. Retrieved from http://www.commjustice.org/lccjp-policies-and-procedures-0</a:t>
            </a:r>
          </a:p>
          <a:p>
            <a:pPr lvl="0" rtl="0">
              <a:lnSpc>
                <a:spcPct val="115000"/>
              </a:lnSpc>
              <a:spcBef>
                <a:spcPts val="0"/>
              </a:spcBef>
              <a:spcAft>
                <a:spcPts val="1600"/>
              </a:spcAft>
              <a:buClr>
                <a:schemeClr val="dk1"/>
              </a:buClr>
              <a:buSzPct val="91666"/>
              <a:buFont typeface="Arial"/>
              <a:buNone/>
            </a:pPr>
            <a:endParaRPr lang="en-CA" sz="1200" dirty="0">
              <a:solidFill>
                <a:schemeClr val="dk1"/>
              </a:solidFill>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CA" sz="1200" dirty="0"/>
              <a:t>You can view the full procedures on the website</a:t>
            </a:r>
          </a:p>
          <a:p>
            <a:pPr lvl="0">
              <a:spcBef>
                <a:spcPts val="0"/>
              </a:spcBef>
              <a:buNone/>
            </a:pPr>
            <a:endParaRPr lang="en-CA" sz="1200" dirty="0"/>
          </a:p>
          <a:p>
            <a:pPr lvl="0">
              <a:spcBef>
                <a:spcPts val="0"/>
              </a:spcBef>
              <a:buNone/>
            </a:pPr>
            <a:r>
              <a:rPr lang="en-CA" sz="1200" dirty="0"/>
              <a:t>-This section is in regards to: </a:t>
            </a:r>
            <a:r>
              <a:rPr lang="en-CA" sz="1200" dirty="0">
                <a:solidFill>
                  <a:schemeClr val="dk1"/>
                </a:solidFill>
              </a:rPr>
              <a:t>All facilitators, committee members, students, board members and other volunteers who may have access to confidential information shall be required to sign a Confidentiality Statement</a:t>
            </a:r>
          </a:p>
          <a:p>
            <a:pPr lvl="0">
              <a:spcBef>
                <a:spcPts val="0"/>
              </a:spcBef>
              <a:buNone/>
            </a:pPr>
            <a:endParaRPr lang="en-CA" sz="120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Lanark County Community Justice Program. (</a:t>
            </a:r>
            <a:r>
              <a:rPr lang="en-CA" sz="1200" dirty="0" err="1"/>
              <a:t>n.d.</a:t>
            </a:r>
            <a:r>
              <a:rPr lang="en-CA" sz="1200" dirty="0"/>
              <a:t>). Policies and procedures. Retrieved from http://www.commjustice.org/lccjp-policies-and-procedures-0</a:t>
            </a:r>
          </a:p>
          <a:p>
            <a:pPr lvl="0">
              <a:spcBef>
                <a:spcPts val="0"/>
              </a:spcBef>
              <a:buNone/>
            </a:pPr>
            <a:endParaRPr lang="en-CA" sz="1200" dirty="0">
              <a:solidFill>
                <a:schemeClr val="dk1"/>
              </a:solidFill>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Clr>
                <a:schemeClr val="dk1"/>
              </a:buClr>
              <a:buSzPct val="91666"/>
              <a:buFont typeface="Arial"/>
              <a:buNone/>
            </a:pPr>
            <a:endParaRPr lang="en-CA" sz="1200" b="1" dirty="0">
              <a:solidFill>
                <a:schemeClr val="dk1"/>
              </a:solidFill>
            </a:endParaRPr>
          </a:p>
          <a:p>
            <a:pPr lvl="0" rtl="0">
              <a:lnSpc>
                <a:spcPct val="115000"/>
              </a:lnSpc>
              <a:spcBef>
                <a:spcPts val="0"/>
              </a:spcBef>
              <a:spcAft>
                <a:spcPts val="1600"/>
              </a:spcAft>
              <a:buClr>
                <a:schemeClr val="dk1"/>
              </a:buClr>
              <a:buSzPct val="91666"/>
              <a:buFont typeface="Arial"/>
              <a:buNone/>
            </a:pPr>
            <a:r>
              <a:rPr lang="en-CA" sz="1200" b="0" dirty="0">
                <a:solidFill>
                  <a:schemeClr val="dk1"/>
                </a:solidFill>
              </a:rPr>
              <a:t>This section addresses </a:t>
            </a:r>
            <a:r>
              <a:rPr lang="en-CA" sz="1200" b="1" dirty="0">
                <a:solidFill>
                  <a:schemeClr val="dk1"/>
                </a:solidFill>
              </a:rPr>
              <a:t>Confidentiality of Case Information	</a:t>
            </a:r>
            <a:r>
              <a:rPr lang="en-CA" sz="1200" dirty="0">
                <a:solidFill>
                  <a:schemeClr val="dk1"/>
                </a:solidFill>
              </a:rPr>
              <a:t>					</a:t>
            </a:r>
          </a:p>
          <a:p>
            <a:pPr marL="228600" lvl="0" indent="-228600" rtl="0">
              <a:lnSpc>
                <a:spcPct val="115000"/>
              </a:lnSpc>
              <a:spcBef>
                <a:spcPts val="0"/>
              </a:spcBef>
              <a:spcAft>
                <a:spcPts val="1600"/>
              </a:spcAft>
              <a:buClr>
                <a:schemeClr val="dk1"/>
              </a:buClr>
              <a:buSzPct val="91666"/>
              <a:buFont typeface="Arial"/>
              <a:buAutoNum type="arabicPeriod"/>
            </a:pPr>
            <a:r>
              <a:rPr lang="en-CA" sz="1200" dirty="0">
                <a:solidFill>
                  <a:schemeClr val="dk1"/>
                </a:solidFill>
              </a:rPr>
              <a:t>All information and records pertaining to forum participants shall be kept confidential, whether the participants are adults or youth. Any information that may be used to identify forum participants or potential forum participants is considered confidential and must be protected. </a:t>
            </a:r>
          </a:p>
          <a:p>
            <a:pPr marL="228600" lvl="0" indent="-228600" rtl="0">
              <a:lnSpc>
                <a:spcPct val="115000"/>
              </a:lnSpc>
              <a:spcBef>
                <a:spcPts val="0"/>
              </a:spcBef>
              <a:spcAft>
                <a:spcPts val="1600"/>
              </a:spcAft>
              <a:buClr>
                <a:schemeClr val="dk1"/>
              </a:buClr>
              <a:buSzPct val="91666"/>
              <a:buFont typeface="Arial"/>
              <a:buAutoNum type="arabicPeriod"/>
            </a:pPr>
            <a:endParaRPr lang="en-CA" sz="1200" dirty="0">
              <a:solidFill>
                <a:schemeClr val="dk1"/>
              </a:solidFill>
            </a:endParaRPr>
          </a:p>
          <a:p>
            <a:pPr marL="0" lvl="0" indent="0" rtl="0">
              <a:lnSpc>
                <a:spcPct val="115000"/>
              </a:lnSpc>
              <a:spcBef>
                <a:spcPts val="0"/>
              </a:spcBef>
              <a:spcAft>
                <a:spcPts val="1600"/>
              </a:spcAft>
              <a:buClr>
                <a:schemeClr val="dk1"/>
              </a:buClr>
              <a:buSzPct val="91666"/>
              <a:buFont typeface="Arial"/>
              <a:buNone/>
            </a:pPr>
            <a:endParaRPr lang="en-CA" sz="1200" dirty="0">
              <a:solidFill>
                <a:schemeClr val="dk1"/>
              </a:solidFill>
            </a:endParaRPr>
          </a:p>
          <a:p>
            <a:pPr marL="0" marR="0" lvl="0" indent="0" algn="l" defTabSz="914400" rtl="0" eaLnBrk="1" fontAlgn="auto" latinLnBrk="0" hangingPunct="1">
              <a:lnSpc>
                <a:spcPct val="115000"/>
              </a:lnSpc>
              <a:spcBef>
                <a:spcPts val="0"/>
              </a:spcBef>
              <a:spcAft>
                <a:spcPts val="1600"/>
              </a:spcAft>
              <a:buClr>
                <a:schemeClr val="dk1"/>
              </a:buClr>
              <a:buSzPct val="91666"/>
              <a:buFont typeface="Arial"/>
              <a:buNone/>
              <a:tabLst/>
              <a:defRPr/>
            </a:pPr>
            <a:r>
              <a:rPr lang="en-CA" sz="1200" dirty="0"/>
              <a:t>Lanark County Community Justice Program. (</a:t>
            </a:r>
            <a:r>
              <a:rPr lang="en-CA" sz="1200" dirty="0" err="1"/>
              <a:t>n.d.</a:t>
            </a:r>
            <a:r>
              <a:rPr lang="en-CA" sz="1200" dirty="0"/>
              <a:t>). Policies and procedures. Retrieved from http://www.commjustice.org/lccjp-policies-and-procedures-0</a:t>
            </a:r>
          </a:p>
          <a:p>
            <a:pPr marL="0" lvl="0" indent="0" rtl="0">
              <a:lnSpc>
                <a:spcPct val="115000"/>
              </a:lnSpc>
              <a:spcBef>
                <a:spcPts val="0"/>
              </a:spcBef>
              <a:spcAft>
                <a:spcPts val="1600"/>
              </a:spcAft>
              <a:buClr>
                <a:schemeClr val="dk1"/>
              </a:buClr>
              <a:buSzPct val="91666"/>
              <a:buFont typeface="Arial"/>
              <a:buNone/>
            </a:pPr>
            <a:endParaRPr lang="en-CA" sz="1200" dirty="0">
              <a:solidFill>
                <a:schemeClr val="dk1"/>
              </a:solidFill>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descr="Classy and authoritative"/>
          <p:cNvPicPr preferRelativeResize="0"/>
          <p:nvPr/>
        </p:nvPicPr>
        <p:blipFill rotWithShape="1">
          <a:blip r:embed="rId3">
            <a:alphaModFix/>
          </a:blip>
          <a:srcRect/>
          <a:stretch/>
        </p:blipFill>
        <p:spPr>
          <a:xfrm>
            <a:off x="-26690" y="-10103"/>
            <a:ext cx="9170700" cy="6878100"/>
          </a:xfrm>
          <a:prstGeom prst="rect">
            <a:avLst/>
          </a:prstGeom>
          <a:noFill/>
          <a:ln>
            <a:noFill/>
          </a:ln>
        </p:spPr>
      </p:pic>
      <p:sp>
        <p:nvSpPr>
          <p:cNvPr id="85" name="Shape 85"/>
          <p:cNvSpPr txBox="1">
            <a:spLocks noGrp="1"/>
          </p:cNvSpPr>
          <p:nvPr>
            <p:ph type="ftr" idx="11"/>
          </p:nvPr>
        </p:nvSpPr>
        <p:spPr>
          <a:xfrm>
            <a:off x="3189311" y="6376142"/>
            <a:ext cx="2895600" cy="19613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86" name="Shape 86"/>
          <p:cNvSpPr txBox="1">
            <a:spLocks noGrp="1"/>
          </p:cNvSpPr>
          <p:nvPr>
            <p:ph type="dt" idx="10"/>
          </p:nvPr>
        </p:nvSpPr>
        <p:spPr>
          <a:xfrm>
            <a:off x="611560" y="6198555"/>
            <a:ext cx="2133599" cy="36512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87" name="Shape 87"/>
          <p:cNvSpPr txBox="1"/>
          <p:nvPr/>
        </p:nvSpPr>
        <p:spPr>
          <a:xfrm>
            <a:off x="5868144" y="6237312"/>
            <a:ext cx="3275855" cy="32636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88" name="Shape 88"/>
          <p:cNvSpPr txBox="1"/>
          <p:nvPr/>
        </p:nvSpPr>
        <p:spPr>
          <a:xfrm>
            <a:off x="28177" y="332656"/>
            <a:ext cx="6335688"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89" name="Shape 89"/>
          <p:cNvSpPr txBox="1"/>
          <p:nvPr/>
        </p:nvSpPr>
        <p:spPr>
          <a:xfrm>
            <a:off x="283650" y="2223550"/>
            <a:ext cx="8706900" cy="2286000"/>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Arial"/>
              <a:buNone/>
            </a:pPr>
            <a:r>
              <a:rPr lang="en-CA" sz="5200">
                <a:solidFill>
                  <a:schemeClr val="dk1"/>
                </a:solidFill>
              </a:rPr>
              <a:t>Confidentiality and Privacy Training</a:t>
            </a:r>
          </a:p>
        </p:txBody>
      </p:sp>
      <p:pic>
        <p:nvPicPr>
          <p:cNvPr id="90" name="Shape 90"/>
          <p:cNvPicPr preferRelativeResize="0"/>
          <p:nvPr/>
        </p:nvPicPr>
        <p:blipFill>
          <a:blip r:embed="rId4">
            <a:alphaModFix/>
          </a:blip>
          <a:stretch>
            <a:fillRect/>
          </a:stretch>
        </p:blipFill>
        <p:spPr>
          <a:xfrm>
            <a:off x="2015325" y="4138162"/>
            <a:ext cx="5486400" cy="1762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Shape 203"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204" name="Shape 204"/>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205" name="Shape 205"/>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206" name="Shape 206"/>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207" name="Shape 207"/>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208" name="Shape 208"/>
          <p:cNvSpPr txBox="1"/>
          <p:nvPr/>
        </p:nvSpPr>
        <p:spPr>
          <a:xfrm>
            <a:off x="21300" y="855850"/>
            <a:ext cx="9231600" cy="1611600"/>
          </a:xfrm>
          <a:prstGeom prst="rect">
            <a:avLst/>
          </a:prstGeom>
          <a:noFill/>
          <a:ln>
            <a:noFill/>
          </a:ln>
        </p:spPr>
        <p:txBody>
          <a:bodyPr lIns="91425" tIns="91425" rIns="91425" bIns="91425" anchor="ctr" anchorCtr="0">
            <a:noAutofit/>
          </a:bodyPr>
          <a:lstStyle/>
          <a:p>
            <a:pPr lvl="0" algn="ctr" rtl="0">
              <a:spcBef>
                <a:spcPts val="0"/>
              </a:spcBef>
              <a:buNone/>
            </a:pPr>
            <a:endParaRPr/>
          </a:p>
        </p:txBody>
      </p:sp>
      <p:sp>
        <p:nvSpPr>
          <p:cNvPr id="209" name="Shape 209"/>
          <p:cNvSpPr txBox="1"/>
          <p:nvPr/>
        </p:nvSpPr>
        <p:spPr>
          <a:xfrm>
            <a:off x="178350" y="1863775"/>
            <a:ext cx="8678400" cy="4171200"/>
          </a:xfrm>
          <a:prstGeom prst="rect">
            <a:avLst/>
          </a:prstGeom>
          <a:noFill/>
          <a:ln>
            <a:noFill/>
          </a:ln>
        </p:spPr>
        <p:txBody>
          <a:bodyPr lIns="91425" tIns="91425" rIns="91425" bIns="91425" anchor="ctr" anchorCtr="0">
            <a:noAutofit/>
          </a:bodyPr>
          <a:lstStyle/>
          <a:p>
            <a:pPr lvl="0" algn="ctr" rtl="0">
              <a:lnSpc>
                <a:spcPct val="115000"/>
              </a:lnSpc>
              <a:spcBef>
                <a:spcPts val="0"/>
              </a:spcBef>
              <a:spcAft>
                <a:spcPts val="1600"/>
              </a:spcAft>
              <a:buNone/>
            </a:pPr>
            <a:endParaRPr sz="2800" b="1"/>
          </a:p>
          <a:p>
            <a:pPr lvl="0" rtl="0">
              <a:lnSpc>
                <a:spcPct val="115000"/>
              </a:lnSpc>
              <a:spcBef>
                <a:spcPts val="0"/>
              </a:spcBef>
              <a:spcAft>
                <a:spcPts val="1600"/>
              </a:spcAft>
              <a:buNone/>
            </a:pPr>
            <a:r>
              <a:rPr lang="en-CA" sz="1800" b="1"/>
              <a:t>Scenario: Case Information</a:t>
            </a:r>
          </a:p>
          <a:p>
            <a:pPr lvl="0" rtl="0">
              <a:lnSpc>
                <a:spcPct val="115000"/>
              </a:lnSpc>
              <a:spcBef>
                <a:spcPts val="0"/>
              </a:spcBef>
              <a:spcAft>
                <a:spcPts val="1600"/>
              </a:spcAft>
              <a:buNone/>
            </a:pPr>
            <a:r>
              <a:rPr lang="en-CA" sz="1800"/>
              <a:t>You are using your computer at home and you have an email regarding an upcoming forum. This email contains personal information of the participants. You decide to leave your computer for a couple of hours to go do some grocery shopping. When you leave, you forget to logout of your email. Your children come home from school and start playing on the computer, they see your email opened up on the computer. They recognize the names of the youth who are involved in the forum and begin telling their friends.</a:t>
            </a:r>
          </a:p>
          <a:p>
            <a:pPr lvl="0" rtl="0">
              <a:lnSpc>
                <a:spcPct val="115000"/>
              </a:lnSpc>
              <a:spcBef>
                <a:spcPts val="0"/>
              </a:spcBef>
              <a:spcAft>
                <a:spcPts val="1600"/>
              </a:spcAft>
              <a:buNone/>
            </a:pPr>
            <a:r>
              <a:rPr lang="en-CA" sz="1800"/>
              <a:t>Has confidentiality been breached?</a:t>
            </a:r>
          </a:p>
          <a:p>
            <a:pPr lvl="0" rtl="0">
              <a:lnSpc>
                <a:spcPct val="115000"/>
              </a:lnSpc>
              <a:spcBef>
                <a:spcPts val="0"/>
              </a:spcBef>
              <a:spcAft>
                <a:spcPts val="1600"/>
              </a:spcAft>
              <a:buNone/>
            </a:pPr>
            <a:r>
              <a:rPr lang="en-CA" sz="1800"/>
              <a:t>How could you protect confidentiality of the participants?</a:t>
            </a:r>
          </a:p>
          <a:p>
            <a:pPr lvl="0" rtl="0">
              <a:lnSpc>
                <a:spcPct val="115000"/>
              </a:lnSpc>
              <a:spcBef>
                <a:spcPts val="0"/>
              </a:spcBef>
              <a:spcAft>
                <a:spcPts val="1600"/>
              </a:spcAft>
              <a:buNone/>
            </a:pPr>
            <a:endParaRPr sz="1800"/>
          </a:p>
          <a:p>
            <a:pPr lvl="0" algn="ctr" rtl="0">
              <a:lnSpc>
                <a:spcPct val="115000"/>
              </a:lnSpc>
              <a:spcBef>
                <a:spcPts val="0"/>
              </a:spcBef>
              <a:spcAft>
                <a:spcPts val="1600"/>
              </a:spcAft>
              <a:buNone/>
            </a:pPr>
            <a:endParaRPr sz="1800"/>
          </a:p>
        </p:txBody>
      </p:sp>
      <p:pic>
        <p:nvPicPr>
          <p:cNvPr id="210" name="Shape 210"/>
          <p:cNvPicPr preferRelativeResize="0"/>
          <p:nvPr/>
        </p:nvPicPr>
        <p:blipFill>
          <a:blip r:embed="rId4">
            <a:alphaModFix/>
          </a:blip>
          <a:stretch>
            <a:fillRect/>
          </a:stretch>
        </p:blipFill>
        <p:spPr>
          <a:xfrm>
            <a:off x="6264958" y="4423378"/>
            <a:ext cx="2482381" cy="1611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9">
                                            <p:txEl>
                                              <p:pRg st="2" end="2"/>
                                            </p:txEl>
                                          </p:spTgt>
                                        </p:tgtEl>
                                        <p:attrNameLst>
                                          <p:attrName>style.visibility</p:attrName>
                                        </p:attrNameLst>
                                      </p:cBhvr>
                                      <p:to>
                                        <p:strVal val="visible"/>
                                      </p:to>
                                    </p:set>
                                    <p:animEffect transition="in" filter="fade">
                                      <p:cBhvr>
                                        <p:cTn id="7" dur="1000"/>
                                        <p:tgtEl>
                                          <p:spTgt spid="20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xEl>
                                              <p:pRg st="3" end="3"/>
                                            </p:txEl>
                                          </p:spTgt>
                                        </p:tgtEl>
                                        <p:attrNameLst>
                                          <p:attrName>style.visibility</p:attrName>
                                        </p:attrNameLst>
                                      </p:cBhvr>
                                      <p:to>
                                        <p:strVal val="visible"/>
                                      </p:to>
                                    </p:set>
                                    <p:animEffect transition="in" filter="fade">
                                      <p:cBhvr>
                                        <p:cTn id="12" dur="1000"/>
                                        <p:tgtEl>
                                          <p:spTgt spid="20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
                                            <p:txEl>
                                              <p:pRg st="4" end="4"/>
                                            </p:txEl>
                                          </p:spTgt>
                                        </p:tgtEl>
                                        <p:attrNameLst>
                                          <p:attrName>style.visibility</p:attrName>
                                        </p:attrNameLst>
                                      </p:cBhvr>
                                      <p:to>
                                        <p:strVal val="visible"/>
                                      </p:to>
                                    </p:set>
                                    <p:animEffect transition="in" filter="fade">
                                      <p:cBhvr>
                                        <p:cTn id="17" dur="1000"/>
                                        <p:tgtEl>
                                          <p:spTgt spid="209">
                                            <p:txEl>
                                              <p:pRg st="4" end="4"/>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216" name="Shape 216"/>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217" name="Shape 217"/>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218" name="Shape 218"/>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219" name="Shape 219"/>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220" name="Shape 220"/>
          <p:cNvSpPr txBox="1"/>
          <p:nvPr/>
        </p:nvSpPr>
        <p:spPr>
          <a:xfrm>
            <a:off x="28175" y="795900"/>
            <a:ext cx="8644200" cy="11160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endParaRPr sz="1800">
              <a:solidFill>
                <a:schemeClr val="dk1"/>
              </a:solidFill>
            </a:endParaRPr>
          </a:p>
          <a:p>
            <a:pPr lvl="0" rtl="0">
              <a:lnSpc>
                <a:spcPct val="115000"/>
              </a:lnSpc>
              <a:spcBef>
                <a:spcPts val="0"/>
              </a:spcBef>
              <a:spcAft>
                <a:spcPts val="1600"/>
              </a:spcAft>
              <a:buNone/>
            </a:pPr>
            <a:endParaRPr sz="1800">
              <a:solidFill>
                <a:schemeClr val="dk1"/>
              </a:solidFill>
            </a:endParaRPr>
          </a:p>
          <a:p>
            <a:pPr lvl="0" rtl="0">
              <a:lnSpc>
                <a:spcPct val="115000"/>
              </a:lnSpc>
              <a:spcBef>
                <a:spcPts val="0"/>
              </a:spcBef>
              <a:spcAft>
                <a:spcPts val="1600"/>
              </a:spcAft>
              <a:buNone/>
            </a:pPr>
            <a:endParaRPr sz="1800">
              <a:solidFill>
                <a:schemeClr val="dk1"/>
              </a:solidFill>
            </a:endParaRPr>
          </a:p>
          <a:p>
            <a:pPr lvl="0" rtl="0">
              <a:lnSpc>
                <a:spcPct val="115000"/>
              </a:lnSpc>
              <a:spcBef>
                <a:spcPts val="0"/>
              </a:spcBef>
              <a:spcAft>
                <a:spcPts val="1600"/>
              </a:spcAft>
              <a:buNone/>
            </a:pPr>
            <a:r>
              <a:rPr lang="en-CA" sz="1800" b="1">
                <a:solidFill>
                  <a:schemeClr val="dk1"/>
                </a:solidFill>
              </a:rPr>
              <a:t>Confidentiality Protections:</a:t>
            </a:r>
          </a:p>
          <a:p>
            <a:pPr lvl="0" rtl="0">
              <a:lnSpc>
                <a:spcPct val="115000"/>
              </a:lnSpc>
              <a:spcBef>
                <a:spcPts val="0"/>
              </a:spcBef>
              <a:buNone/>
            </a:pPr>
            <a:endParaRPr sz="1800">
              <a:solidFill>
                <a:schemeClr val="dk1"/>
              </a:solidFill>
            </a:endParaRPr>
          </a:p>
          <a:p>
            <a:pPr lvl="0" rtl="0">
              <a:lnSpc>
                <a:spcPct val="115000"/>
              </a:lnSpc>
              <a:spcBef>
                <a:spcPts val="0"/>
              </a:spcBef>
              <a:spcAft>
                <a:spcPts val="1600"/>
              </a:spcAft>
              <a:buNone/>
            </a:pPr>
            <a:r>
              <a:rPr lang="en-CA" sz="1800">
                <a:solidFill>
                  <a:schemeClr val="dk1"/>
                </a:solidFill>
              </a:rPr>
              <a:t>  </a:t>
            </a:r>
          </a:p>
          <a:p>
            <a:pPr lvl="0" rtl="0">
              <a:lnSpc>
                <a:spcPct val="115000"/>
              </a:lnSpc>
              <a:spcBef>
                <a:spcPts val="0"/>
              </a:spcBef>
              <a:spcAft>
                <a:spcPts val="1600"/>
              </a:spcAft>
              <a:buNone/>
            </a:pPr>
            <a:endParaRPr sz="1800">
              <a:solidFill>
                <a:schemeClr val="dk1"/>
              </a:solidFill>
            </a:endParaRPr>
          </a:p>
          <a:p>
            <a:pPr lvl="0" rtl="0">
              <a:lnSpc>
                <a:spcPct val="115000"/>
              </a:lnSpc>
              <a:spcBef>
                <a:spcPts val="0"/>
              </a:spcBef>
              <a:spcAft>
                <a:spcPts val="1600"/>
              </a:spcAft>
              <a:buNone/>
            </a:pPr>
            <a:endParaRPr sz="1800"/>
          </a:p>
        </p:txBody>
      </p:sp>
      <p:sp>
        <p:nvSpPr>
          <p:cNvPr id="221" name="Shape 221"/>
          <p:cNvSpPr txBox="1"/>
          <p:nvPr/>
        </p:nvSpPr>
        <p:spPr>
          <a:xfrm>
            <a:off x="145475" y="1537850"/>
            <a:ext cx="8354400" cy="14133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CA" sz="1800">
                <a:solidFill>
                  <a:schemeClr val="dk1"/>
                </a:solidFill>
              </a:rPr>
              <a:t>a) Email or cell phone communications</a:t>
            </a:r>
          </a:p>
        </p:txBody>
      </p:sp>
      <p:sp>
        <p:nvSpPr>
          <p:cNvPr id="222" name="Shape 222"/>
          <p:cNvSpPr txBox="1"/>
          <p:nvPr/>
        </p:nvSpPr>
        <p:spPr>
          <a:xfrm>
            <a:off x="162725" y="3084625"/>
            <a:ext cx="8375100" cy="14964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CA" sz="1800" dirty="0">
                <a:solidFill>
                  <a:schemeClr val="dk1"/>
                </a:solidFill>
              </a:rPr>
              <a:t>b)  Case discussions</a:t>
            </a:r>
          </a:p>
        </p:txBody>
      </p:sp>
      <p:sp>
        <p:nvSpPr>
          <p:cNvPr id="223" name="Shape 223"/>
          <p:cNvSpPr txBox="1"/>
          <p:nvPr/>
        </p:nvSpPr>
        <p:spPr>
          <a:xfrm>
            <a:off x="89975" y="4821375"/>
            <a:ext cx="8520600" cy="9561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CA" sz="1800">
                <a:solidFill>
                  <a:schemeClr val="dk1"/>
                </a:solidFill>
              </a:rPr>
              <a:t>C) Participant names, location of incident/s and identifying information</a:t>
            </a:r>
          </a:p>
          <a:p>
            <a:pPr lvl="0">
              <a:spcBef>
                <a:spcPts val="0"/>
              </a:spcBef>
              <a:buNone/>
            </a:pPr>
            <a:endParaRPr/>
          </a:p>
        </p:txBody>
      </p:sp>
      <p:pic>
        <p:nvPicPr>
          <p:cNvPr id="224" name="Shape 224"/>
          <p:cNvPicPr preferRelativeResize="0"/>
          <p:nvPr/>
        </p:nvPicPr>
        <p:blipFill>
          <a:blip r:embed="rId4">
            <a:alphaModFix/>
          </a:blip>
          <a:stretch>
            <a:fillRect/>
          </a:stretch>
        </p:blipFill>
        <p:spPr>
          <a:xfrm>
            <a:off x="5088475" y="997600"/>
            <a:ext cx="2895600" cy="1992161"/>
          </a:xfrm>
          <a:prstGeom prst="rect">
            <a:avLst/>
          </a:prstGeom>
          <a:noFill/>
          <a:ln>
            <a:noFill/>
          </a:ln>
        </p:spPr>
      </p:pic>
      <p:pic>
        <p:nvPicPr>
          <p:cNvPr id="225" name="Shape 225"/>
          <p:cNvPicPr preferRelativeResize="0"/>
          <p:nvPr/>
        </p:nvPicPr>
        <p:blipFill>
          <a:blip r:embed="rId5">
            <a:alphaModFix/>
          </a:blip>
          <a:stretch>
            <a:fillRect/>
          </a:stretch>
        </p:blipFill>
        <p:spPr>
          <a:xfrm>
            <a:off x="2981475" y="2209800"/>
            <a:ext cx="2438400" cy="2438400"/>
          </a:xfrm>
          <a:prstGeom prst="rect">
            <a:avLst/>
          </a:prstGeom>
          <a:noFill/>
          <a:ln>
            <a:noFill/>
          </a:ln>
        </p:spPr>
      </p:pic>
      <p:pic>
        <p:nvPicPr>
          <p:cNvPr id="226" name="Shape 226"/>
          <p:cNvPicPr preferRelativeResize="0"/>
          <p:nvPr/>
        </p:nvPicPr>
        <p:blipFill>
          <a:blip r:embed="rId6">
            <a:alphaModFix/>
          </a:blip>
          <a:stretch>
            <a:fillRect/>
          </a:stretch>
        </p:blipFill>
        <p:spPr>
          <a:xfrm>
            <a:off x="7260200" y="3856287"/>
            <a:ext cx="1619250" cy="1514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Effect transition="in" filter="fade">
                                      <p:cBhvr>
                                        <p:cTn id="11" dur="1000"/>
                                        <p:tgtEl>
                                          <p:spTgt spid="2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2"/>
                                        </p:tgtEl>
                                        <p:attrNameLst>
                                          <p:attrName>style.visibility</p:attrName>
                                        </p:attrNameLst>
                                      </p:cBhvr>
                                      <p:to>
                                        <p:strVal val="visible"/>
                                      </p:to>
                                    </p:set>
                                    <p:animEffect transition="in" filter="fade">
                                      <p:cBhvr>
                                        <p:cTn id="16" dur="1000"/>
                                        <p:tgtEl>
                                          <p:spTgt spid="22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25"/>
                                        </p:tgtEl>
                                        <p:attrNameLst>
                                          <p:attrName>style.visibility</p:attrName>
                                        </p:attrNameLst>
                                      </p:cBhvr>
                                      <p:to>
                                        <p:strVal val="visible"/>
                                      </p:to>
                                    </p:set>
                                    <p:animEffect transition="in" filter="fade">
                                      <p:cBhvr>
                                        <p:cTn id="20" dur="1000"/>
                                        <p:tgtEl>
                                          <p:spTgt spid="2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3"/>
                                        </p:tgtEl>
                                        <p:attrNameLst>
                                          <p:attrName>style.visibility</p:attrName>
                                        </p:attrNameLst>
                                      </p:cBhvr>
                                      <p:to>
                                        <p:strVal val="visible"/>
                                      </p:to>
                                    </p:set>
                                    <p:animEffect transition="in" filter="fade">
                                      <p:cBhvr>
                                        <p:cTn id="25" dur="1000"/>
                                        <p:tgtEl>
                                          <p:spTgt spid="223"/>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26"/>
                                        </p:tgtEl>
                                        <p:attrNameLst>
                                          <p:attrName>style.visibility</p:attrName>
                                        </p:attrNameLst>
                                      </p:cBhvr>
                                      <p:to>
                                        <p:strVal val="visible"/>
                                      </p:to>
                                    </p:set>
                                    <p:animEffect transition="in" filter="fade">
                                      <p:cBhvr>
                                        <p:cTn id="29"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232" name="Shape 232"/>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233" name="Shape 233"/>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234" name="Shape 234"/>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235" name="Shape 235"/>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236" name="Shape 236"/>
          <p:cNvSpPr txBox="1"/>
          <p:nvPr/>
        </p:nvSpPr>
        <p:spPr>
          <a:xfrm>
            <a:off x="-26700" y="-20225"/>
            <a:ext cx="8999100" cy="6198599"/>
          </a:xfrm>
          <a:prstGeom prst="rect">
            <a:avLst/>
          </a:prstGeom>
          <a:noFill/>
          <a:ln>
            <a:noFill/>
          </a:ln>
        </p:spPr>
        <p:txBody>
          <a:bodyPr lIns="91425" tIns="91425" rIns="91425" bIns="91425" anchor="ctr" anchorCtr="0">
            <a:noAutofit/>
          </a:bodyPr>
          <a:lstStyle/>
          <a:p>
            <a:pPr marL="457200" lvl="0" indent="-228600" rtl="0">
              <a:lnSpc>
                <a:spcPct val="115000"/>
              </a:lnSpc>
              <a:spcBef>
                <a:spcPts val="0"/>
              </a:spcBef>
              <a:buClr>
                <a:schemeClr val="dk1"/>
              </a:buClr>
              <a:buNone/>
            </a:pPr>
            <a:endParaRPr sz="1800">
              <a:solidFill>
                <a:schemeClr val="dk1"/>
              </a:solidFill>
            </a:endParaRPr>
          </a:p>
          <a:p>
            <a:pPr marL="457200" lvl="0" indent="-228600" rtl="0">
              <a:lnSpc>
                <a:spcPct val="115000"/>
              </a:lnSpc>
              <a:spcBef>
                <a:spcPts val="0"/>
              </a:spcBef>
              <a:buClr>
                <a:schemeClr val="dk1"/>
              </a:buClr>
              <a:buNone/>
            </a:pPr>
            <a:endParaRPr sz="1800">
              <a:solidFill>
                <a:schemeClr val="dk1"/>
              </a:solidFill>
            </a:endParaRPr>
          </a:p>
          <a:p>
            <a:pPr marL="457200" lvl="0" indent="-228600" rtl="0">
              <a:lnSpc>
                <a:spcPct val="115000"/>
              </a:lnSpc>
              <a:spcBef>
                <a:spcPts val="0"/>
              </a:spcBef>
              <a:buClr>
                <a:schemeClr val="dk1"/>
              </a:buClr>
              <a:buSzPct val="100000"/>
              <a:buNone/>
            </a:pPr>
            <a:r>
              <a:rPr lang="en-CA" sz="1800">
                <a:solidFill>
                  <a:schemeClr val="dk1"/>
                </a:solidFill>
              </a:rPr>
              <a:t>				 								</a:t>
            </a:r>
          </a:p>
          <a:p>
            <a:pPr lvl="0" rtl="0">
              <a:lnSpc>
                <a:spcPct val="115000"/>
              </a:lnSpc>
              <a:spcBef>
                <a:spcPts val="0"/>
              </a:spcBef>
              <a:buNone/>
            </a:pPr>
            <a:endParaRPr sz="1800">
              <a:solidFill>
                <a:schemeClr val="dk1"/>
              </a:solidFill>
            </a:endParaRPr>
          </a:p>
          <a:p>
            <a:pPr marL="457200" lvl="0" indent="-228600" rtl="0">
              <a:lnSpc>
                <a:spcPct val="115000"/>
              </a:lnSpc>
              <a:spcBef>
                <a:spcPts val="0"/>
              </a:spcBef>
              <a:buClr>
                <a:schemeClr val="dk1"/>
              </a:buClr>
              <a:buSzPct val="100000"/>
              <a:buNone/>
            </a:pPr>
            <a:r>
              <a:rPr lang="en-CA" sz="1800">
                <a:solidFill>
                  <a:schemeClr val="dk1"/>
                </a:solidFill>
              </a:rPr>
              <a:t>							</a:t>
            </a:r>
          </a:p>
          <a:p>
            <a:pPr marL="457200" lvl="0" indent="-228600" rtl="0">
              <a:lnSpc>
                <a:spcPct val="115000"/>
              </a:lnSpc>
              <a:spcBef>
                <a:spcPts val="0"/>
              </a:spcBef>
              <a:buClr>
                <a:schemeClr val="dk1"/>
              </a:buClr>
              <a:buSzPct val="100000"/>
              <a:buNone/>
            </a:pPr>
            <a:r>
              <a:rPr lang="en-CA" sz="1800">
                <a:solidFill>
                  <a:schemeClr val="dk1"/>
                </a:solidFill>
              </a:rPr>
              <a:t>							 								</a:t>
            </a:r>
          </a:p>
          <a:p>
            <a:pPr lvl="0" rtl="0">
              <a:lnSpc>
                <a:spcPct val="115000"/>
              </a:lnSpc>
              <a:spcBef>
                <a:spcPts val="0"/>
              </a:spcBef>
              <a:buNone/>
            </a:pPr>
            <a:endParaRPr sz="1800">
              <a:solidFill>
                <a:schemeClr val="dk1"/>
              </a:solidFill>
            </a:endParaRPr>
          </a:p>
          <a:p>
            <a:pPr lvl="0" rtl="0">
              <a:lnSpc>
                <a:spcPct val="115000"/>
              </a:lnSpc>
              <a:spcBef>
                <a:spcPts val="0"/>
              </a:spcBef>
              <a:buNone/>
            </a:pPr>
            <a:endParaRPr sz="1800">
              <a:solidFill>
                <a:schemeClr val="dk1"/>
              </a:solidFill>
            </a:endParaRPr>
          </a:p>
          <a:p>
            <a:pPr lvl="0" rtl="0">
              <a:lnSpc>
                <a:spcPct val="115000"/>
              </a:lnSpc>
              <a:spcBef>
                <a:spcPts val="0"/>
              </a:spcBef>
              <a:buNone/>
            </a:pPr>
            <a:endParaRPr sz="1800"/>
          </a:p>
        </p:txBody>
      </p:sp>
      <p:sp>
        <p:nvSpPr>
          <p:cNvPr id="237" name="Shape 237"/>
          <p:cNvSpPr txBox="1"/>
          <p:nvPr/>
        </p:nvSpPr>
        <p:spPr>
          <a:xfrm>
            <a:off x="207825" y="1392375"/>
            <a:ext cx="8042400" cy="1205400"/>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en-CA" sz="1800" dirty="0">
                <a:solidFill>
                  <a:schemeClr val="dk1"/>
                </a:solidFill>
              </a:rPr>
              <a:t>d)  Avoidance of public places</a:t>
            </a:r>
          </a:p>
        </p:txBody>
      </p:sp>
      <p:sp>
        <p:nvSpPr>
          <p:cNvPr id="238" name="Shape 238"/>
          <p:cNvSpPr txBox="1"/>
          <p:nvPr/>
        </p:nvSpPr>
        <p:spPr>
          <a:xfrm>
            <a:off x="249375" y="3449825"/>
            <a:ext cx="8146500" cy="12054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CA" sz="1800" dirty="0">
                <a:solidFill>
                  <a:schemeClr val="dk1"/>
                </a:solidFill>
              </a:rPr>
              <a:t>e)  Signed confidentiality agreements by forum participants</a:t>
            </a:r>
          </a:p>
        </p:txBody>
      </p:sp>
      <p:sp>
        <p:nvSpPr>
          <p:cNvPr id="239" name="Shape 239"/>
          <p:cNvSpPr txBox="1"/>
          <p:nvPr/>
        </p:nvSpPr>
        <p:spPr>
          <a:xfrm>
            <a:off x="6670975" y="5465625"/>
            <a:ext cx="9193800" cy="10725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40" name="Shape 240"/>
          <p:cNvSpPr txBox="1"/>
          <p:nvPr/>
        </p:nvSpPr>
        <p:spPr>
          <a:xfrm>
            <a:off x="249375" y="5013425"/>
            <a:ext cx="6899700" cy="10599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CA" sz="1800">
                <a:solidFill>
                  <a:schemeClr val="dk1"/>
                </a:solidFill>
              </a:rPr>
              <a:t>f)  Securing of all files, notes &amp; messages containing identifying </a:t>
            </a:r>
          </a:p>
          <a:p>
            <a:pPr lvl="0" rtl="0">
              <a:lnSpc>
                <a:spcPct val="115000"/>
              </a:lnSpc>
              <a:spcBef>
                <a:spcPts val="0"/>
              </a:spcBef>
              <a:buClr>
                <a:schemeClr val="dk1"/>
              </a:buClr>
              <a:buSzPct val="61111"/>
              <a:buFont typeface="Arial"/>
              <a:buNone/>
            </a:pPr>
            <a:r>
              <a:rPr lang="en-CA" sz="1800">
                <a:solidFill>
                  <a:schemeClr val="dk1"/>
                </a:solidFill>
              </a:rPr>
              <a:t>    information </a:t>
            </a:r>
          </a:p>
        </p:txBody>
      </p:sp>
      <p:pic>
        <p:nvPicPr>
          <p:cNvPr id="241" name="Shape 241"/>
          <p:cNvPicPr preferRelativeResize="0"/>
          <p:nvPr/>
        </p:nvPicPr>
        <p:blipFill>
          <a:blip r:embed="rId4">
            <a:alphaModFix/>
          </a:blip>
          <a:stretch>
            <a:fillRect/>
          </a:stretch>
        </p:blipFill>
        <p:spPr>
          <a:xfrm>
            <a:off x="7107524" y="2597775"/>
            <a:ext cx="1660550" cy="2112833"/>
          </a:xfrm>
          <a:prstGeom prst="rect">
            <a:avLst/>
          </a:prstGeom>
          <a:noFill/>
          <a:ln>
            <a:noFill/>
          </a:ln>
        </p:spPr>
      </p:pic>
      <p:pic>
        <p:nvPicPr>
          <p:cNvPr id="242" name="Shape 242"/>
          <p:cNvPicPr preferRelativeResize="0"/>
          <p:nvPr/>
        </p:nvPicPr>
        <p:blipFill>
          <a:blip r:embed="rId5">
            <a:alphaModFix/>
          </a:blip>
          <a:stretch>
            <a:fillRect/>
          </a:stretch>
        </p:blipFill>
        <p:spPr>
          <a:xfrm>
            <a:off x="6655725" y="4577625"/>
            <a:ext cx="2423050" cy="1613350"/>
          </a:xfrm>
          <a:prstGeom prst="rect">
            <a:avLst/>
          </a:prstGeom>
          <a:noFill/>
          <a:ln>
            <a:noFill/>
          </a:ln>
        </p:spPr>
      </p:pic>
      <p:pic>
        <p:nvPicPr>
          <p:cNvPr id="243" name="Shape 243"/>
          <p:cNvPicPr preferRelativeResize="0"/>
          <p:nvPr/>
        </p:nvPicPr>
        <p:blipFill>
          <a:blip r:embed="rId6">
            <a:alphaModFix/>
          </a:blip>
          <a:stretch>
            <a:fillRect/>
          </a:stretch>
        </p:blipFill>
        <p:spPr>
          <a:xfrm>
            <a:off x="5709224" y="782275"/>
            <a:ext cx="1943575" cy="1943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3"/>
                                        </p:tgtEl>
                                        <p:attrNameLst>
                                          <p:attrName>style.visibility</p:attrName>
                                        </p:attrNameLst>
                                      </p:cBhvr>
                                      <p:to>
                                        <p:strVal val="visible"/>
                                      </p:to>
                                    </p:set>
                                    <p:animEffect transition="in" filter="fade">
                                      <p:cBhvr>
                                        <p:cTn id="11" dur="1000"/>
                                        <p:tgtEl>
                                          <p:spTgt spid="2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8"/>
                                        </p:tgtEl>
                                        <p:attrNameLst>
                                          <p:attrName>style.visibility</p:attrName>
                                        </p:attrNameLst>
                                      </p:cBhvr>
                                      <p:to>
                                        <p:strVal val="visible"/>
                                      </p:to>
                                    </p:set>
                                    <p:animEffect transition="in" filter="fade">
                                      <p:cBhvr>
                                        <p:cTn id="16" dur="1000"/>
                                        <p:tgtEl>
                                          <p:spTgt spid="23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41"/>
                                        </p:tgtEl>
                                        <p:attrNameLst>
                                          <p:attrName>style.visibility</p:attrName>
                                        </p:attrNameLst>
                                      </p:cBhvr>
                                      <p:to>
                                        <p:strVal val="visible"/>
                                      </p:to>
                                    </p:set>
                                    <p:animEffect transition="in" filter="fade">
                                      <p:cBhvr>
                                        <p:cTn id="20" dur="1000"/>
                                        <p:tgtEl>
                                          <p:spTgt spid="2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0"/>
                                        </p:tgtEl>
                                        <p:attrNameLst>
                                          <p:attrName>style.visibility</p:attrName>
                                        </p:attrNameLst>
                                      </p:cBhvr>
                                      <p:to>
                                        <p:strVal val="visible"/>
                                      </p:to>
                                    </p:set>
                                    <p:animEffect transition="in" filter="fade">
                                      <p:cBhvr>
                                        <p:cTn id="25" dur="1000"/>
                                        <p:tgtEl>
                                          <p:spTgt spid="240"/>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42"/>
                                        </p:tgtEl>
                                        <p:attrNameLst>
                                          <p:attrName>style.visibility</p:attrName>
                                        </p:attrNameLst>
                                      </p:cBhvr>
                                      <p:to>
                                        <p:strVal val="visible"/>
                                      </p:to>
                                    </p:set>
                                    <p:animEffect transition="in" filter="fade">
                                      <p:cBhvr>
                                        <p:cTn id="29"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249" name="Shape 249"/>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250" name="Shape 250"/>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251" name="Shape 251"/>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252" name="Shape 252"/>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253" name="Shape 253"/>
          <p:cNvSpPr txBox="1"/>
          <p:nvPr/>
        </p:nvSpPr>
        <p:spPr>
          <a:xfrm>
            <a:off x="228600" y="0"/>
            <a:ext cx="8915400" cy="62373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endParaRPr sz="1800" b="1" dirty="0">
              <a:solidFill>
                <a:schemeClr val="dk1"/>
              </a:solidFill>
            </a:endParaRPr>
          </a:p>
          <a:p>
            <a:pPr lvl="0" rtl="0">
              <a:lnSpc>
                <a:spcPct val="115000"/>
              </a:lnSpc>
              <a:spcBef>
                <a:spcPts val="0"/>
              </a:spcBef>
              <a:spcAft>
                <a:spcPts val="1600"/>
              </a:spcAft>
              <a:buNone/>
            </a:pPr>
            <a:r>
              <a:rPr lang="en-CA" sz="1800" b="1" dirty="0">
                <a:solidFill>
                  <a:schemeClr val="dk1"/>
                </a:solidFill>
              </a:rPr>
              <a:t>B. Forum Confidentiality</a:t>
            </a:r>
          </a:p>
          <a:p>
            <a:pPr lvl="0" rtl="0">
              <a:lnSpc>
                <a:spcPct val="115000"/>
              </a:lnSpc>
              <a:spcBef>
                <a:spcPts val="0"/>
              </a:spcBef>
              <a:spcAft>
                <a:spcPts val="1600"/>
              </a:spcAft>
              <a:buNone/>
            </a:pPr>
            <a:r>
              <a:rPr lang="en-CA" sz="1800" dirty="0">
                <a:solidFill>
                  <a:schemeClr val="dk1"/>
                </a:solidFill>
              </a:rPr>
              <a:t>1. Agreements: </a:t>
            </a:r>
          </a:p>
          <a:p>
            <a:pPr marL="457200" lvl="0" indent="-342900" rtl="0">
              <a:lnSpc>
                <a:spcPct val="115000"/>
              </a:lnSpc>
              <a:spcBef>
                <a:spcPts val="0"/>
              </a:spcBef>
              <a:spcAft>
                <a:spcPts val="1600"/>
              </a:spcAft>
              <a:buClr>
                <a:schemeClr val="dk1"/>
              </a:buClr>
              <a:buSzPct val="100000"/>
              <a:buChar char="●"/>
            </a:pPr>
            <a:r>
              <a:rPr lang="en-CA" sz="1800" dirty="0">
                <a:solidFill>
                  <a:schemeClr val="dk1"/>
                </a:solidFill>
              </a:rPr>
              <a:t>Confidentiality agreement </a:t>
            </a:r>
          </a:p>
          <a:p>
            <a:pPr lvl="0" rtl="0">
              <a:lnSpc>
                <a:spcPct val="115000"/>
              </a:lnSpc>
              <a:spcBef>
                <a:spcPts val="0"/>
              </a:spcBef>
              <a:spcAft>
                <a:spcPts val="1600"/>
              </a:spcAft>
              <a:buNone/>
            </a:pPr>
            <a:r>
              <a:rPr lang="en-CA" sz="1800" dirty="0">
                <a:solidFill>
                  <a:schemeClr val="dk1"/>
                </a:solidFill>
              </a:rPr>
              <a:t>2.Observers: </a:t>
            </a:r>
          </a:p>
          <a:p>
            <a:pPr marL="457200" lvl="0" indent="-342900" rtl="0">
              <a:lnSpc>
                <a:spcPct val="115000"/>
              </a:lnSpc>
              <a:spcBef>
                <a:spcPts val="0"/>
              </a:spcBef>
              <a:spcAft>
                <a:spcPts val="1600"/>
              </a:spcAft>
              <a:buClr>
                <a:schemeClr val="dk1"/>
              </a:buClr>
              <a:buSzPct val="100000"/>
              <a:buChar char="●"/>
            </a:pPr>
            <a:r>
              <a:rPr lang="en-CA" sz="1800" dirty="0">
                <a:solidFill>
                  <a:schemeClr val="dk1"/>
                </a:solidFill>
              </a:rPr>
              <a:t>Fully informed consent of the forum participants</a:t>
            </a:r>
          </a:p>
          <a:p>
            <a:pPr marL="457200" lvl="0" indent="-342900" rtl="0">
              <a:lnSpc>
                <a:spcPct val="115000"/>
              </a:lnSpc>
              <a:spcBef>
                <a:spcPts val="0"/>
              </a:spcBef>
              <a:spcAft>
                <a:spcPts val="1600"/>
              </a:spcAft>
              <a:buClr>
                <a:schemeClr val="dk1"/>
              </a:buClr>
              <a:buSzPct val="100000"/>
              <a:buChar char="●"/>
            </a:pPr>
            <a:r>
              <a:rPr lang="en-CA" sz="1800" dirty="0">
                <a:solidFill>
                  <a:schemeClr val="dk1"/>
                </a:solidFill>
              </a:rPr>
              <a:t>Confidentiality agreement</a:t>
            </a:r>
          </a:p>
        </p:txBody>
      </p:sp>
      <p:pic>
        <p:nvPicPr>
          <p:cNvPr id="254" name="Shape 254"/>
          <p:cNvPicPr preferRelativeResize="0"/>
          <p:nvPr/>
        </p:nvPicPr>
        <p:blipFill>
          <a:blip r:embed="rId4">
            <a:alphaModFix/>
          </a:blip>
          <a:stretch>
            <a:fillRect/>
          </a:stretch>
        </p:blipFill>
        <p:spPr>
          <a:xfrm>
            <a:off x="5868150" y="2209800"/>
            <a:ext cx="2438400" cy="2438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2" end="2"/>
                                            </p:txEl>
                                          </p:spTgt>
                                        </p:tgtEl>
                                        <p:attrNameLst>
                                          <p:attrName>style.visibility</p:attrName>
                                        </p:attrNameLst>
                                      </p:cBhvr>
                                      <p:to>
                                        <p:strVal val="visible"/>
                                      </p:to>
                                    </p:set>
                                    <p:animEffect transition="in" filter="fade">
                                      <p:cBhvr>
                                        <p:cTn id="7" dur="1000"/>
                                        <p:tgtEl>
                                          <p:spTgt spid="253">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3">
                                            <p:txEl>
                                              <p:pRg st="3" end="3"/>
                                            </p:txEl>
                                          </p:spTgt>
                                        </p:tgtEl>
                                        <p:attrNameLst>
                                          <p:attrName>style.visibility</p:attrName>
                                        </p:attrNameLst>
                                      </p:cBhvr>
                                      <p:to>
                                        <p:strVal val="visible"/>
                                      </p:to>
                                    </p:set>
                                    <p:animEffect transition="in" filter="fade">
                                      <p:cBhvr>
                                        <p:cTn id="11" dur="1000"/>
                                        <p:tgtEl>
                                          <p:spTgt spid="25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3">
                                            <p:txEl>
                                              <p:pRg st="4" end="4"/>
                                            </p:txEl>
                                          </p:spTgt>
                                        </p:tgtEl>
                                        <p:attrNameLst>
                                          <p:attrName>style.visibility</p:attrName>
                                        </p:attrNameLst>
                                      </p:cBhvr>
                                      <p:to>
                                        <p:strVal val="visible"/>
                                      </p:to>
                                    </p:set>
                                    <p:animEffect transition="in" filter="fade">
                                      <p:cBhvr>
                                        <p:cTn id="16" dur="1000"/>
                                        <p:tgtEl>
                                          <p:spTgt spid="253">
                                            <p:txEl>
                                              <p:pRg st="4" end="4"/>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53">
                                            <p:txEl>
                                              <p:pRg st="5" end="5"/>
                                            </p:txEl>
                                          </p:spTgt>
                                        </p:tgtEl>
                                        <p:attrNameLst>
                                          <p:attrName>style.visibility</p:attrName>
                                        </p:attrNameLst>
                                      </p:cBhvr>
                                      <p:to>
                                        <p:strVal val="visible"/>
                                      </p:to>
                                    </p:set>
                                    <p:animEffect transition="in" filter="fade">
                                      <p:cBhvr>
                                        <p:cTn id="20" dur="1000"/>
                                        <p:tgtEl>
                                          <p:spTgt spid="253">
                                            <p:txEl>
                                              <p:pRg st="5" end="5"/>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53">
                                            <p:txEl>
                                              <p:pRg st="6" end="6"/>
                                            </p:txEl>
                                          </p:spTgt>
                                        </p:tgtEl>
                                        <p:attrNameLst>
                                          <p:attrName>style.visibility</p:attrName>
                                        </p:attrNameLst>
                                      </p:cBhvr>
                                      <p:to>
                                        <p:strVal val="visible"/>
                                      </p:to>
                                    </p:set>
                                    <p:animEffect transition="in" filter="fade">
                                      <p:cBhvr>
                                        <p:cTn id="24" dur="1000"/>
                                        <p:tgtEl>
                                          <p:spTgt spid="253">
                                            <p:txEl>
                                              <p:pRg st="6" end="6"/>
                                            </p:txEl>
                                          </p:spTgt>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54"/>
                                        </p:tgtEl>
                                        <p:attrNameLst>
                                          <p:attrName>style.visibility</p:attrName>
                                        </p:attrNameLst>
                                      </p:cBhvr>
                                      <p:to>
                                        <p:strVal val="visible"/>
                                      </p:to>
                                    </p:set>
                                    <p:animEffect transition="in" filter="fade">
                                      <p:cBhvr>
                                        <p:cTn id="28"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Shape 259"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260" name="Shape 260"/>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261" name="Shape 261"/>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262" name="Shape 262"/>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263" name="Shape 263"/>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264" name="Shape 264"/>
          <p:cNvSpPr txBox="1"/>
          <p:nvPr/>
        </p:nvSpPr>
        <p:spPr>
          <a:xfrm>
            <a:off x="0" y="0"/>
            <a:ext cx="9066000" cy="62373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endParaRPr sz="1800" b="1" dirty="0">
              <a:solidFill>
                <a:schemeClr val="dk1"/>
              </a:solidFill>
            </a:endParaRPr>
          </a:p>
          <a:p>
            <a:pPr lvl="0" rtl="0">
              <a:lnSpc>
                <a:spcPct val="115000"/>
              </a:lnSpc>
              <a:spcBef>
                <a:spcPts val="0"/>
              </a:spcBef>
              <a:spcAft>
                <a:spcPts val="1600"/>
              </a:spcAft>
              <a:buNone/>
            </a:pPr>
            <a:endParaRPr sz="1800" b="1" dirty="0">
              <a:solidFill>
                <a:schemeClr val="dk1"/>
              </a:solidFill>
            </a:endParaRPr>
          </a:p>
          <a:p>
            <a:pPr lvl="0" rtl="0">
              <a:lnSpc>
                <a:spcPct val="115000"/>
              </a:lnSpc>
              <a:spcBef>
                <a:spcPts val="0"/>
              </a:spcBef>
              <a:spcAft>
                <a:spcPts val="1600"/>
              </a:spcAft>
              <a:buNone/>
            </a:pPr>
            <a:r>
              <a:rPr lang="en-CA" sz="1800" b="1" dirty="0">
                <a:solidFill>
                  <a:schemeClr val="dk1"/>
                </a:solidFill>
              </a:rPr>
              <a:t>C. Possession of case materials by Facilitators </a:t>
            </a:r>
          </a:p>
          <a:p>
            <a:pPr lvl="0" rtl="0">
              <a:lnSpc>
                <a:spcPct val="115000"/>
              </a:lnSpc>
              <a:spcBef>
                <a:spcPts val="0"/>
              </a:spcBef>
              <a:spcAft>
                <a:spcPts val="1600"/>
              </a:spcAft>
              <a:buNone/>
            </a:pPr>
            <a:r>
              <a:rPr lang="en-CA" sz="1800" dirty="0">
                <a:solidFill>
                  <a:schemeClr val="dk1"/>
                </a:solidFill>
              </a:rPr>
              <a:t>1.Only those facilitators assigned to the case in question and staff shall have access to case file materials</a:t>
            </a:r>
          </a:p>
          <a:p>
            <a:pPr lvl="0" rtl="0">
              <a:lnSpc>
                <a:spcPct val="115000"/>
              </a:lnSpc>
              <a:spcBef>
                <a:spcPts val="0"/>
              </a:spcBef>
              <a:spcAft>
                <a:spcPts val="1600"/>
              </a:spcAft>
              <a:buNone/>
            </a:pPr>
            <a:r>
              <a:rPr lang="en-CA" sz="1800" dirty="0">
                <a:solidFill>
                  <a:schemeClr val="dk1"/>
                </a:solidFill>
              </a:rPr>
              <a:t>2. Locked cabinet or locked case </a:t>
            </a:r>
          </a:p>
          <a:p>
            <a:pPr lvl="0" rtl="0">
              <a:lnSpc>
                <a:spcPct val="115000"/>
              </a:lnSpc>
              <a:spcBef>
                <a:spcPts val="0"/>
              </a:spcBef>
              <a:spcAft>
                <a:spcPts val="1600"/>
              </a:spcAft>
              <a:buNone/>
            </a:pPr>
            <a:r>
              <a:rPr lang="en-CA" sz="1800" dirty="0">
                <a:solidFill>
                  <a:schemeClr val="dk1"/>
                </a:solidFill>
              </a:rPr>
              <a:t>3. Confidential Information not at any times be left on display while unattended</a:t>
            </a:r>
          </a:p>
          <a:p>
            <a:pPr lvl="0" rtl="0">
              <a:lnSpc>
                <a:spcPct val="115000"/>
              </a:lnSpc>
              <a:spcBef>
                <a:spcPts val="0"/>
              </a:spcBef>
              <a:spcAft>
                <a:spcPts val="1600"/>
              </a:spcAft>
              <a:buNone/>
            </a:pPr>
            <a:r>
              <a:rPr lang="en-CA" sz="1800" dirty="0">
                <a:solidFill>
                  <a:schemeClr val="dk1"/>
                </a:solidFill>
              </a:rPr>
              <a:t>4.Facilitators </a:t>
            </a:r>
          </a:p>
          <a:p>
            <a:pPr marL="457200" lvl="0" indent="-228600" rtl="0">
              <a:lnSpc>
                <a:spcPct val="115000"/>
              </a:lnSpc>
              <a:spcBef>
                <a:spcPts val="0"/>
              </a:spcBef>
              <a:spcAft>
                <a:spcPts val="1600"/>
              </a:spcAft>
              <a:buClr>
                <a:schemeClr val="dk1"/>
              </a:buClr>
              <a:buChar char="●"/>
            </a:pPr>
            <a:r>
              <a:rPr lang="en-CA" sz="1800" dirty="0">
                <a:solidFill>
                  <a:schemeClr val="dk1"/>
                </a:solidFill>
              </a:rPr>
              <a:t>Notes made by forum participants  </a:t>
            </a:r>
          </a:p>
          <a:p>
            <a:pPr marL="457200" lvl="0" indent="-228600" rtl="0">
              <a:lnSpc>
                <a:spcPct val="115000"/>
              </a:lnSpc>
              <a:spcBef>
                <a:spcPts val="0"/>
              </a:spcBef>
              <a:spcAft>
                <a:spcPts val="1600"/>
              </a:spcAft>
              <a:buClr>
                <a:schemeClr val="dk1"/>
              </a:buClr>
              <a:buChar char="●"/>
            </a:pPr>
            <a:r>
              <a:rPr lang="en-CA" sz="1800" dirty="0">
                <a:solidFill>
                  <a:schemeClr val="dk1"/>
                </a:solidFill>
              </a:rPr>
              <a:t>Emails and numbers stored on cell phones</a:t>
            </a:r>
          </a:p>
        </p:txBody>
      </p:sp>
      <p:pic>
        <p:nvPicPr>
          <p:cNvPr id="265" name="Shape 265"/>
          <p:cNvPicPr preferRelativeResize="0"/>
          <p:nvPr/>
        </p:nvPicPr>
        <p:blipFill>
          <a:blip r:embed="rId4">
            <a:alphaModFix/>
          </a:blip>
          <a:stretch>
            <a:fillRect/>
          </a:stretch>
        </p:blipFill>
        <p:spPr>
          <a:xfrm>
            <a:off x="6084899" y="885825"/>
            <a:ext cx="2306624" cy="15358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3" end="3"/>
                                            </p:txEl>
                                          </p:spTgt>
                                        </p:tgtEl>
                                        <p:attrNameLst>
                                          <p:attrName>style.visibility</p:attrName>
                                        </p:attrNameLst>
                                      </p:cBhvr>
                                      <p:to>
                                        <p:strVal val="visible"/>
                                      </p:to>
                                    </p:set>
                                    <p:animEffect transition="in" filter="fade">
                                      <p:cBhvr>
                                        <p:cTn id="7" dur="1000"/>
                                        <p:tgtEl>
                                          <p:spTgt spid="26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4">
                                            <p:txEl>
                                              <p:pRg st="4" end="4"/>
                                            </p:txEl>
                                          </p:spTgt>
                                        </p:tgtEl>
                                        <p:attrNameLst>
                                          <p:attrName>style.visibility</p:attrName>
                                        </p:attrNameLst>
                                      </p:cBhvr>
                                      <p:to>
                                        <p:strVal val="visible"/>
                                      </p:to>
                                    </p:set>
                                    <p:animEffect transition="in" filter="fade">
                                      <p:cBhvr>
                                        <p:cTn id="12" dur="1000"/>
                                        <p:tgtEl>
                                          <p:spTgt spid="26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xEl>
                                              <p:pRg st="5" end="5"/>
                                            </p:txEl>
                                          </p:spTgt>
                                        </p:tgtEl>
                                        <p:attrNameLst>
                                          <p:attrName>style.visibility</p:attrName>
                                        </p:attrNameLst>
                                      </p:cBhvr>
                                      <p:to>
                                        <p:strVal val="visible"/>
                                      </p:to>
                                    </p:set>
                                    <p:animEffect transition="in" filter="fade">
                                      <p:cBhvr>
                                        <p:cTn id="17" dur="1000"/>
                                        <p:tgtEl>
                                          <p:spTgt spid="26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4">
                                            <p:txEl>
                                              <p:pRg st="6" end="6"/>
                                            </p:txEl>
                                          </p:spTgt>
                                        </p:tgtEl>
                                        <p:attrNameLst>
                                          <p:attrName>style.visibility</p:attrName>
                                        </p:attrNameLst>
                                      </p:cBhvr>
                                      <p:to>
                                        <p:strVal val="visible"/>
                                      </p:to>
                                    </p:set>
                                    <p:animEffect transition="in" filter="fade">
                                      <p:cBhvr>
                                        <p:cTn id="22" dur="1000"/>
                                        <p:tgtEl>
                                          <p:spTgt spid="264">
                                            <p:txEl>
                                              <p:pRg st="6" end="6"/>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64">
                                            <p:txEl>
                                              <p:pRg st="7" end="7"/>
                                            </p:txEl>
                                          </p:spTgt>
                                        </p:tgtEl>
                                        <p:attrNameLst>
                                          <p:attrName>style.visibility</p:attrName>
                                        </p:attrNameLst>
                                      </p:cBhvr>
                                      <p:to>
                                        <p:strVal val="visible"/>
                                      </p:to>
                                    </p:set>
                                    <p:animEffect transition="in" filter="fade">
                                      <p:cBhvr>
                                        <p:cTn id="26" dur="1000"/>
                                        <p:tgtEl>
                                          <p:spTgt spid="264">
                                            <p:txEl>
                                              <p:pRg st="7" end="7"/>
                                            </p:txEl>
                                          </p:spTgt>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64">
                                            <p:txEl>
                                              <p:pRg st="8" end="8"/>
                                            </p:txEl>
                                          </p:spTgt>
                                        </p:tgtEl>
                                        <p:attrNameLst>
                                          <p:attrName>style.visibility</p:attrName>
                                        </p:attrNameLst>
                                      </p:cBhvr>
                                      <p:to>
                                        <p:strVal val="visible"/>
                                      </p:to>
                                    </p:set>
                                    <p:animEffect transition="in" filter="fade">
                                      <p:cBhvr>
                                        <p:cTn id="30" dur="1000"/>
                                        <p:tgtEl>
                                          <p:spTgt spid="264">
                                            <p:txEl>
                                              <p:pRg st="8" end="8"/>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65"/>
                                        </p:tgtEl>
                                        <p:attrNameLst>
                                          <p:attrName>style.visibility</p:attrName>
                                        </p:attrNameLst>
                                      </p:cBhvr>
                                      <p:to>
                                        <p:strVal val="visible"/>
                                      </p:to>
                                    </p:set>
                                    <p:animEffect transition="in" filter="fade">
                                      <p:cBhvr>
                                        <p:cTn id="34" dur="1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Shape 281"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282" name="Shape 282"/>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283" name="Shape 283"/>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284" name="Shape 284"/>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285" name="Shape 285"/>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286" name="Shape 286"/>
          <p:cNvSpPr txBox="1"/>
          <p:nvPr/>
        </p:nvSpPr>
        <p:spPr>
          <a:xfrm>
            <a:off x="21300" y="855850"/>
            <a:ext cx="9231600" cy="1611600"/>
          </a:xfrm>
          <a:prstGeom prst="rect">
            <a:avLst/>
          </a:prstGeom>
          <a:noFill/>
          <a:ln>
            <a:noFill/>
          </a:ln>
        </p:spPr>
        <p:txBody>
          <a:bodyPr lIns="91425" tIns="91425" rIns="91425" bIns="91425" anchor="ctr" anchorCtr="0">
            <a:noAutofit/>
          </a:bodyPr>
          <a:lstStyle/>
          <a:p>
            <a:pPr lvl="0" algn="ctr" rtl="0">
              <a:spcBef>
                <a:spcPts val="0"/>
              </a:spcBef>
              <a:buNone/>
            </a:pPr>
            <a:endParaRPr/>
          </a:p>
        </p:txBody>
      </p:sp>
      <p:sp>
        <p:nvSpPr>
          <p:cNvPr id="287" name="Shape 287"/>
          <p:cNvSpPr txBox="1"/>
          <p:nvPr/>
        </p:nvSpPr>
        <p:spPr>
          <a:xfrm>
            <a:off x="297900" y="2300200"/>
            <a:ext cx="8678400" cy="30081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CA" sz="1800" b="1" dirty="0"/>
              <a:t>Scenario: Possession of Case Materials</a:t>
            </a:r>
          </a:p>
          <a:p>
            <a:pPr lvl="0" rtl="0">
              <a:lnSpc>
                <a:spcPct val="115000"/>
              </a:lnSpc>
              <a:spcBef>
                <a:spcPts val="0"/>
              </a:spcBef>
              <a:spcAft>
                <a:spcPts val="1600"/>
              </a:spcAft>
              <a:buNone/>
            </a:pPr>
            <a:r>
              <a:rPr lang="en-CA" sz="1800" dirty="0"/>
              <a:t>You are working at your job for the day and in the evening you have to attend a forum. You decide to leave confidential case information in your vehicle for the day.</a:t>
            </a:r>
          </a:p>
          <a:p>
            <a:pPr lvl="0" rtl="0">
              <a:lnSpc>
                <a:spcPct val="115000"/>
              </a:lnSpc>
              <a:spcBef>
                <a:spcPts val="0"/>
              </a:spcBef>
              <a:spcAft>
                <a:spcPts val="1600"/>
              </a:spcAft>
              <a:buNone/>
            </a:pPr>
            <a:r>
              <a:rPr lang="en-CA" sz="1800" dirty="0"/>
              <a:t>Why is this an issue?</a:t>
            </a:r>
          </a:p>
          <a:p>
            <a:pPr lvl="0" rtl="0">
              <a:lnSpc>
                <a:spcPct val="115000"/>
              </a:lnSpc>
              <a:spcBef>
                <a:spcPts val="0"/>
              </a:spcBef>
              <a:spcAft>
                <a:spcPts val="1600"/>
              </a:spcAft>
              <a:buNone/>
            </a:pPr>
            <a:endParaRPr sz="1800" dirty="0"/>
          </a:p>
        </p:txBody>
      </p:sp>
      <p:pic>
        <p:nvPicPr>
          <p:cNvPr id="288" name="Shape 288"/>
          <p:cNvPicPr preferRelativeResize="0"/>
          <p:nvPr/>
        </p:nvPicPr>
        <p:blipFill>
          <a:blip r:embed="rId4">
            <a:alphaModFix/>
          </a:blip>
          <a:stretch>
            <a:fillRect/>
          </a:stretch>
        </p:blipFill>
        <p:spPr>
          <a:xfrm>
            <a:off x="4527399" y="4193625"/>
            <a:ext cx="3406600" cy="178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7">
                                            <p:txEl>
                                              <p:pRg st="1" end="1"/>
                                            </p:txEl>
                                          </p:spTgt>
                                        </p:tgtEl>
                                        <p:attrNameLst>
                                          <p:attrName>style.visibility</p:attrName>
                                        </p:attrNameLst>
                                      </p:cBhvr>
                                      <p:to>
                                        <p:strVal val="visible"/>
                                      </p:to>
                                    </p:set>
                                    <p:animEffect transition="in" filter="fade">
                                      <p:cBhvr>
                                        <p:cTn id="7" dur="1000"/>
                                        <p:tgtEl>
                                          <p:spTgt spid="2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2" end="2"/>
                                            </p:txEl>
                                          </p:spTgt>
                                        </p:tgtEl>
                                        <p:attrNameLst>
                                          <p:attrName>style.visibility</p:attrName>
                                        </p:attrNameLst>
                                      </p:cBhvr>
                                      <p:to>
                                        <p:strVal val="visible"/>
                                      </p:to>
                                    </p:set>
                                    <p:animEffect transition="in" filter="fade">
                                      <p:cBhvr>
                                        <p:cTn id="12" dur="1000"/>
                                        <p:tgtEl>
                                          <p:spTgt spid="287">
                                            <p:txEl>
                                              <p:pRg st="2" end="2"/>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88"/>
                                        </p:tgtEl>
                                        <p:attrNameLst>
                                          <p:attrName>style.visibility</p:attrName>
                                        </p:attrNameLst>
                                      </p:cBhvr>
                                      <p:to>
                                        <p:strVal val="visible"/>
                                      </p:to>
                                    </p:set>
                                    <p:animEffect transition="in" filter="fade">
                                      <p:cBhvr>
                                        <p:cTn id="16" dur="1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Shape 270"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271" name="Shape 271"/>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272" name="Shape 272"/>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273" name="Shape 273"/>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274" name="Shape 274"/>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275" name="Shape 275"/>
          <p:cNvSpPr txBox="1"/>
          <p:nvPr/>
        </p:nvSpPr>
        <p:spPr>
          <a:xfrm>
            <a:off x="112500" y="1205325"/>
            <a:ext cx="9049200" cy="20574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endParaRPr sz="1800" dirty="0">
              <a:solidFill>
                <a:schemeClr val="dk1"/>
              </a:solidFill>
            </a:endParaRPr>
          </a:p>
          <a:p>
            <a:pPr lvl="0" rtl="0">
              <a:lnSpc>
                <a:spcPct val="115000"/>
              </a:lnSpc>
              <a:spcBef>
                <a:spcPts val="0"/>
              </a:spcBef>
              <a:spcAft>
                <a:spcPts val="1600"/>
              </a:spcAft>
              <a:buNone/>
            </a:pPr>
            <a:endParaRPr sz="1800" dirty="0">
              <a:solidFill>
                <a:schemeClr val="dk1"/>
              </a:solidFill>
            </a:endParaRPr>
          </a:p>
          <a:p>
            <a:pPr lvl="0" rtl="0">
              <a:lnSpc>
                <a:spcPct val="115000"/>
              </a:lnSpc>
              <a:spcBef>
                <a:spcPts val="0"/>
              </a:spcBef>
              <a:spcAft>
                <a:spcPts val="1600"/>
              </a:spcAft>
              <a:buNone/>
            </a:pPr>
            <a:endParaRPr sz="1800" dirty="0">
              <a:solidFill>
                <a:schemeClr val="dk1"/>
              </a:solidFill>
            </a:endParaRPr>
          </a:p>
          <a:p>
            <a:pPr lvl="0" rtl="0">
              <a:lnSpc>
                <a:spcPct val="115000"/>
              </a:lnSpc>
              <a:spcBef>
                <a:spcPts val="0"/>
              </a:spcBef>
              <a:spcAft>
                <a:spcPts val="1600"/>
              </a:spcAft>
              <a:buNone/>
            </a:pPr>
            <a:r>
              <a:rPr lang="en-CA" sz="1800" dirty="0">
                <a:solidFill>
                  <a:schemeClr val="dk1"/>
                </a:solidFill>
              </a:rPr>
              <a:t>5.Return all case materials and notes to LCCJP </a:t>
            </a:r>
          </a:p>
          <a:p>
            <a:pPr lvl="0" rtl="0">
              <a:lnSpc>
                <a:spcPct val="115000"/>
              </a:lnSpc>
              <a:spcBef>
                <a:spcPts val="0"/>
              </a:spcBef>
              <a:spcAft>
                <a:spcPts val="1600"/>
              </a:spcAft>
              <a:buNone/>
            </a:pPr>
            <a:r>
              <a:rPr lang="en-CA" sz="1800" dirty="0">
                <a:solidFill>
                  <a:schemeClr val="dk1"/>
                </a:solidFill>
              </a:rPr>
              <a:t>6.Facilitators may have access to the file stored in the LCCJP office if issues arise subsequent to the forum that requires their involvement</a:t>
            </a:r>
          </a:p>
          <a:p>
            <a:pPr lvl="0" rtl="0">
              <a:lnSpc>
                <a:spcPct val="115000"/>
              </a:lnSpc>
              <a:spcBef>
                <a:spcPts val="0"/>
              </a:spcBef>
              <a:spcAft>
                <a:spcPts val="1600"/>
              </a:spcAft>
              <a:buNone/>
            </a:pPr>
            <a:r>
              <a:rPr lang="en-CA" sz="1800" dirty="0">
                <a:solidFill>
                  <a:schemeClr val="dk1"/>
                </a:solidFill>
              </a:rPr>
              <a:t>7. Shall not use names or identifying information about the participants in a forum with other persons not assigned to that forum</a:t>
            </a:r>
          </a:p>
          <a:p>
            <a:pPr lvl="0" rtl="0">
              <a:lnSpc>
                <a:spcPct val="115000"/>
              </a:lnSpc>
              <a:spcBef>
                <a:spcPts val="0"/>
              </a:spcBef>
              <a:spcAft>
                <a:spcPts val="1600"/>
              </a:spcAft>
              <a:buNone/>
            </a:pPr>
            <a:r>
              <a:rPr lang="en-CA" sz="1800" dirty="0">
                <a:solidFill>
                  <a:schemeClr val="dk1"/>
                </a:solidFill>
              </a:rPr>
              <a:t>8.Facilitators may have confidential discussions about cases, including the use of identifying information as necessary, with staff</a:t>
            </a:r>
            <a:endParaRPr lang="en-CA" sz="1200" dirty="0">
              <a:solidFill>
                <a:schemeClr val="dk1"/>
              </a:solidFill>
            </a:endParaRPr>
          </a:p>
        </p:txBody>
      </p:sp>
      <p:pic>
        <p:nvPicPr>
          <p:cNvPr id="276" name="Shape 276"/>
          <p:cNvPicPr preferRelativeResize="0"/>
          <p:nvPr/>
        </p:nvPicPr>
        <p:blipFill>
          <a:blip r:embed="rId4">
            <a:alphaModFix/>
          </a:blip>
          <a:stretch>
            <a:fillRect/>
          </a:stretch>
        </p:blipFill>
        <p:spPr>
          <a:xfrm>
            <a:off x="5403272" y="4248727"/>
            <a:ext cx="2968877" cy="198856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xEl>
                                              <p:pRg st="3" end="3"/>
                                            </p:txEl>
                                          </p:spTgt>
                                        </p:tgtEl>
                                        <p:attrNameLst>
                                          <p:attrName>style.visibility</p:attrName>
                                        </p:attrNameLst>
                                      </p:cBhvr>
                                      <p:to>
                                        <p:strVal val="visible"/>
                                      </p:to>
                                    </p:set>
                                    <p:animEffect transition="in" filter="fade">
                                      <p:cBhvr>
                                        <p:cTn id="7" dur="1000"/>
                                        <p:tgtEl>
                                          <p:spTgt spid="27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xEl>
                                              <p:pRg st="4" end="4"/>
                                            </p:txEl>
                                          </p:spTgt>
                                        </p:tgtEl>
                                        <p:attrNameLst>
                                          <p:attrName>style.visibility</p:attrName>
                                        </p:attrNameLst>
                                      </p:cBhvr>
                                      <p:to>
                                        <p:strVal val="visible"/>
                                      </p:to>
                                    </p:set>
                                    <p:animEffect transition="in" filter="fade">
                                      <p:cBhvr>
                                        <p:cTn id="12" dur="1000"/>
                                        <p:tgtEl>
                                          <p:spTgt spid="27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5">
                                            <p:txEl>
                                              <p:pRg st="5" end="5"/>
                                            </p:txEl>
                                          </p:spTgt>
                                        </p:tgtEl>
                                        <p:attrNameLst>
                                          <p:attrName>style.visibility</p:attrName>
                                        </p:attrNameLst>
                                      </p:cBhvr>
                                      <p:to>
                                        <p:strVal val="visible"/>
                                      </p:to>
                                    </p:set>
                                    <p:animEffect transition="in" filter="fade">
                                      <p:cBhvr>
                                        <p:cTn id="17" dur="1000"/>
                                        <p:tgtEl>
                                          <p:spTgt spid="27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
                                            <p:txEl>
                                              <p:pRg st="6" end="6"/>
                                            </p:txEl>
                                          </p:spTgt>
                                        </p:tgtEl>
                                        <p:attrNameLst>
                                          <p:attrName>style.visibility</p:attrName>
                                        </p:attrNameLst>
                                      </p:cBhvr>
                                      <p:to>
                                        <p:strVal val="visible"/>
                                      </p:to>
                                    </p:set>
                                    <p:animEffect transition="in" filter="fade">
                                      <p:cBhvr>
                                        <p:cTn id="22" dur="1000"/>
                                        <p:tgtEl>
                                          <p:spTgt spid="275">
                                            <p:txEl>
                                              <p:pRg st="6" end="6"/>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76"/>
                                        </p:tgtEl>
                                        <p:attrNameLst>
                                          <p:attrName>style.visibility</p:attrName>
                                        </p:attrNameLst>
                                      </p:cBhvr>
                                      <p:to>
                                        <p:strVal val="visible"/>
                                      </p:to>
                                    </p:set>
                                    <p:animEffect transition="in" filter="fade">
                                      <p:cBhvr>
                                        <p:cTn id="26"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Shape 348"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349" name="Shape 349"/>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350" name="Shape 350"/>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351" name="Shape 351"/>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352" name="Shape 352"/>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353" name="Shape 353"/>
          <p:cNvSpPr txBox="1"/>
          <p:nvPr/>
        </p:nvSpPr>
        <p:spPr>
          <a:xfrm>
            <a:off x="1350800" y="235375"/>
            <a:ext cx="5937900" cy="3362100"/>
          </a:xfrm>
          <a:prstGeom prst="rect">
            <a:avLst/>
          </a:prstGeom>
          <a:noFill/>
          <a:ln>
            <a:noFill/>
          </a:ln>
        </p:spPr>
        <p:txBody>
          <a:bodyPr lIns="91425" tIns="91425" rIns="91425" bIns="91425" anchor="ctr" anchorCtr="0">
            <a:noAutofit/>
          </a:bodyPr>
          <a:lstStyle/>
          <a:p>
            <a:pPr lvl="0" algn="ctr" rtl="0">
              <a:spcBef>
                <a:spcPts val="0"/>
              </a:spcBef>
              <a:buNone/>
            </a:pPr>
            <a:endParaRPr sz="2800">
              <a:solidFill>
                <a:schemeClr val="dk1"/>
              </a:solidFill>
            </a:endParaRPr>
          </a:p>
          <a:p>
            <a:pPr lvl="0" algn="ctr" rtl="0">
              <a:spcBef>
                <a:spcPts val="0"/>
              </a:spcBef>
              <a:buNone/>
            </a:pPr>
            <a:endParaRPr sz="2800">
              <a:solidFill>
                <a:schemeClr val="dk1"/>
              </a:solidFill>
            </a:endParaRPr>
          </a:p>
        </p:txBody>
      </p:sp>
      <p:sp>
        <p:nvSpPr>
          <p:cNvPr id="354" name="Shape 354"/>
          <p:cNvSpPr txBox="1"/>
          <p:nvPr/>
        </p:nvSpPr>
        <p:spPr>
          <a:xfrm>
            <a:off x="415636" y="1035725"/>
            <a:ext cx="8285614" cy="4321800"/>
          </a:xfrm>
          <a:prstGeom prst="rect">
            <a:avLst/>
          </a:prstGeom>
          <a:noFill/>
          <a:ln>
            <a:noFill/>
          </a:ln>
        </p:spPr>
        <p:txBody>
          <a:bodyPr lIns="91425" tIns="91425" rIns="91425" bIns="91425" anchor="ctr" anchorCtr="0">
            <a:noAutofit/>
          </a:bodyPr>
          <a:lstStyle/>
          <a:p>
            <a:pPr lvl="0" rtl="0">
              <a:lnSpc>
                <a:spcPct val="115000"/>
              </a:lnSpc>
              <a:spcBef>
                <a:spcPts val="2400"/>
              </a:spcBef>
              <a:spcAft>
                <a:spcPts val="600"/>
              </a:spcAft>
              <a:buClr>
                <a:schemeClr val="dk1"/>
              </a:buClr>
              <a:buSzPct val="61111"/>
              <a:buFont typeface="Arial"/>
              <a:buNone/>
            </a:pPr>
            <a:r>
              <a:rPr lang="en-CA" sz="1800" b="1" dirty="0">
                <a:solidFill>
                  <a:schemeClr val="dk1"/>
                </a:solidFill>
              </a:rPr>
              <a:t>Scenario: Social Media</a:t>
            </a:r>
          </a:p>
          <a:p>
            <a:pPr lvl="0" rtl="0">
              <a:lnSpc>
                <a:spcPct val="115000"/>
              </a:lnSpc>
              <a:spcBef>
                <a:spcPts val="2400"/>
              </a:spcBef>
              <a:spcAft>
                <a:spcPts val="600"/>
              </a:spcAft>
              <a:buClr>
                <a:schemeClr val="dk1"/>
              </a:buClr>
              <a:buSzPct val="61111"/>
              <a:buFont typeface="Arial"/>
              <a:buNone/>
            </a:pPr>
            <a:r>
              <a:rPr lang="en-CA" sz="1800" dirty="0">
                <a:solidFill>
                  <a:schemeClr val="dk1"/>
                </a:solidFill>
              </a:rPr>
              <a:t>A volunteer posted the following comment on her Facebook page: “I just observed an exciting forum for those two youth in Perth that stole from the electronic store”</a:t>
            </a:r>
          </a:p>
          <a:p>
            <a:pPr lvl="0" rtl="0">
              <a:lnSpc>
                <a:spcPct val="115000"/>
              </a:lnSpc>
              <a:spcBef>
                <a:spcPts val="2400"/>
              </a:spcBef>
              <a:spcAft>
                <a:spcPts val="600"/>
              </a:spcAft>
              <a:buClr>
                <a:schemeClr val="dk1"/>
              </a:buClr>
              <a:buSzPct val="61111"/>
              <a:buFont typeface="Arial"/>
              <a:buNone/>
            </a:pPr>
            <a:r>
              <a:rPr lang="en-CA" sz="1800" dirty="0">
                <a:solidFill>
                  <a:schemeClr val="dk1"/>
                </a:solidFill>
              </a:rPr>
              <a:t> If you read this post, would you be able to identify the participants?</a:t>
            </a:r>
          </a:p>
        </p:txBody>
      </p:sp>
      <p:pic>
        <p:nvPicPr>
          <p:cNvPr id="355" name="Shape 355"/>
          <p:cNvPicPr preferRelativeResize="0"/>
          <p:nvPr/>
        </p:nvPicPr>
        <p:blipFill>
          <a:blip r:embed="rId4">
            <a:alphaModFix/>
          </a:blip>
          <a:stretch>
            <a:fillRect/>
          </a:stretch>
        </p:blipFill>
        <p:spPr>
          <a:xfrm>
            <a:off x="6828325" y="4068049"/>
            <a:ext cx="2323152" cy="21692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4">
                                            <p:txEl>
                                              <p:pRg st="1" end="1"/>
                                            </p:txEl>
                                          </p:spTgt>
                                        </p:tgtEl>
                                        <p:attrNameLst>
                                          <p:attrName>style.visibility</p:attrName>
                                        </p:attrNameLst>
                                      </p:cBhvr>
                                      <p:to>
                                        <p:strVal val="visible"/>
                                      </p:to>
                                    </p:set>
                                    <p:animEffect transition="in" filter="fade">
                                      <p:cBhvr>
                                        <p:cTn id="7" dur="1000"/>
                                        <p:tgtEl>
                                          <p:spTgt spid="3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4">
                                            <p:txEl>
                                              <p:pRg st="2" end="2"/>
                                            </p:txEl>
                                          </p:spTgt>
                                        </p:tgtEl>
                                        <p:attrNameLst>
                                          <p:attrName>style.visibility</p:attrName>
                                        </p:attrNameLst>
                                      </p:cBhvr>
                                      <p:to>
                                        <p:strVal val="visible"/>
                                      </p:to>
                                    </p:set>
                                    <p:animEffect transition="in" filter="fade">
                                      <p:cBhvr>
                                        <p:cTn id="12" dur="1000"/>
                                        <p:tgtEl>
                                          <p:spTgt spid="354">
                                            <p:txEl>
                                              <p:pRg st="2" end="2"/>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55"/>
                                        </p:tgtEl>
                                        <p:attrNameLst>
                                          <p:attrName>style.visibility</p:attrName>
                                        </p:attrNameLst>
                                      </p:cBhvr>
                                      <p:to>
                                        <p:strVal val="visible"/>
                                      </p:to>
                                    </p:set>
                                    <p:animEffect transition="in" filter="fade">
                                      <p:cBhvr>
                                        <p:cTn id="16" dur="1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Shape 293"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294" name="Shape 294"/>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295" name="Shape 295"/>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296" name="Shape 296"/>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297" name="Shape 297"/>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298" name="Shape 298"/>
          <p:cNvSpPr txBox="1"/>
          <p:nvPr/>
        </p:nvSpPr>
        <p:spPr>
          <a:xfrm>
            <a:off x="611560" y="-387925"/>
            <a:ext cx="8383790" cy="60849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CA" sz="1800" b="1" dirty="0">
                <a:solidFill>
                  <a:schemeClr val="dk1"/>
                </a:solidFill>
              </a:rPr>
              <a:t>D. Possession of case materials by LCCJP </a:t>
            </a:r>
          </a:p>
          <a:p>
            <a:pPr lvl="0">
              <a:lnSpc>
                <a:spcPct val="115000"/>
              </a:lnSpc>
              <a:spcAft>
                <a:spcPts val="1600"/>
              </a:spcAft>
            </a:pPr>
            <a:r>
              <a:rPr lang="en-CA" sz="1800" dirty="0">
                <a:solidFill>
                  <a:schemeClr val="dk1"/>
                </a:solidFill>
              </a:rPr>
              <a:t>1.Facilitators’ materials and notes shall be kept in the office file until completion of the agreement or return of case</a:t>
            </a:r>
          </a:p>
          <a:p>
            <a:pPr lvl="0" rtl="0">
              <a:lnSpc>
                <a:spcPct val="115000"/>
              </a:lnSpc>
              <a:spcBef>
                <a:spcPts val="0"/>
              </a:spcBef>
              <a:buNone/>
            </a:pPr>
            <a:endParaRPr sz="1800" dirty="0"/>
          </a:p>
        </p:txBody>
      </p:sp>
      <p:pic>
        <p:nvPicPr>
          <p:cNvPr id="299" name="Shape 299"/>
          <p:cNvPicPr preferRelativeResize="0"/>
          <p:nvPr/>
        </p:nvPicPr>
        <p:blipFill>
          <a:blip r:embed="rId4">
            <a:alphaModFix/>
          </a:blip>
          <a:stretch>
            <a:fillRect/>
          </a:stretch>
        </p:blipFill>
        <p:spPr>
          <a:xfrm>
            <a:off x="3189300" y="3279600"/>
            <a:ext cx="2417375" cy="2417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8">
                                            <p:txEl>
                                              <p:pRg st="1" end="1"/>
                                            </p:txEl>
                                          </p:spTgt>
                                        </p:tgtEl>
                                        <p:attrNameLst>
                                          <p:attrName>style.visibility</p:attrName>
                                        </p:attrNameLst>
                                      </p:cBhvr>
                                      <p:to>
                                        <p:strVal val="visible"/>
                                      </p:to>
                                    </p:set>
                                    <p:animEffect transition="in" filter="fade">
                                      <p:cBhvr>
                                        <p:cTn id="7" dur="1000"/>
                                        <p:tgtEl>
                                          <p:spTgt spid="298">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9"/>
                                        </p:tgtEl>
                                        <p:attrNameLst>
                                          <p:attrName>style.visibility</p:attrName>
                                        </p:attrNameLst>
                                      </p:cBhvr>
                                      <p:to>
                                        <p:strVal val="visible"/>
                                      </p:to>
                                    </p:set>
                                    <p:animEffect transition="in" filter="fade">
                                      <p:cBhvr>
                                        <p:cTn id="11" dur="10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Shape 315"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316" name="Shape 316"/>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317" name="Shape 317"/>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318" name="Shape 318"/>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319" name="Shape 319"/>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320" name="Shape 320"/>
          <p:cNvSpPr txBox="1"/>
          <p:nvPr/>
        </p:nvSpPr>
        <p:spPr>
          <a:xfrm>
            <a:off x="332508" y="0"/>
            <a:ext cx="8716691" cy="40980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CA" sz="1800" b="1" dirty="0">
                <a:solidFill>
                  <a:schemeClr val="dk1"/>
                </a:solidFill>
              </a:rPr>
              <a:t>E. Communication with Forum Participants </a:t>
            </a:r>
            <a:r>
              <a:rPr lang="en-CA" sz="1800" dirty="0">
                <a:solidFill>
                  <a:schemeClr val="dk1"/>
                </a:solidFill>
              </a:rPr>
              <a:t>	 	</a:t>
            </a:r>
          </a:p>
          <a:p>
            <a:pPr lvl="0" rtl="0">
              <a:lnSpc>
                <a:spcPct val="115000"/>
              </a:lnSpc>
              <a:spcBef>
                <a:spcPts val="0"/>
              </a:spcBef>
              <a:spcAft>
                <a:spcPts val="1600"/>
              </a:spcAft>
              <a:buNone/>
            </a:pPr>
            <a:r>
              <a:rPr lang="en-CA" sz="1800" dirty="0">
                <a:solidFill>
                  <a:schemeClr val="dk1"/>
                </a:solidFill>
              </a:rPr>
              <a:t>1.Facilitators should not convey confidential information from one forum participant to another</a:t>
            </a:r>
          </a:p>
        </p:txBody>
      </p:sp>
      <p:pic>
        <p:nvPicPr>
          <p:cNvPr id="321" name="Shape 321"/>
          <p:cNvPicPr preferRelativeResize="0"/>
          <p:nvPr/>
        </p:nvPicPr>
        <p:blipFill>
          <a:blip r:embed="rId4">
            <a:alphaModFix/>
          </a:blip>
          <a:stretch>
            <a:fillRect/>
          </a:stretch>
        </p:blipFill>
        <p:spPr>
          <a:xfrm>
            <a:off x="3189300" y="3152945"/>
            <a:ext cx="5215074" cy="2666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0">
                                            <p:txEl>
                                              <p:pRg st="1" end="1"/>
                                            </p:txEl>
                                          </p:spTgt>
                                        </p:tgtEl>
                                        <p:attrNameLst>
                                          <p:attrName>style.visibility</p:attrName>
                                        </p:attrNameLst>
                                      </p:cBhvr>
                                      <p:to>
                                        <p:strVal val="visible"/>
                                      </p:to>
                                    </p:set>
                                    <p:animEffect transition="in" filter="fade">
                                      <p:cBhvr>
                                        <p:cTn id="7" dur="1000"/>
                                        <p:tgtEl>
                                          <p:spTgt spid="320">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1"/>
                                        </p:tgtEl>
                                        <p:attrNameLst>
                                          <p:attrName>style.visibility</p:attrName>
                                        </p:attrNameLst>
                                      </p:cBhvr>
                                      <p:to>
                                        <p:strVal val="visible"/>
                                      </p:to>
                                    </p:set>
                                    <p:animEffect transition="in" filter="fade">
                                      <p:cBhvr>
                                        <p:cTn id="11"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Shape 107" descr="Classy and authoritative"/>
          <p:cNvPicPr preferRelativeResize="0"/>
          <p:nvPr/>
        </p:nvPicPr>
        <p:blipFill rotWithShape="1">
          <a:blip r:embed="rId3">
            <a:alphaModFix/>
          </a:blip>
          <a:srcRect/>
          <a:stretch/>
        </p:blipFill>
        <p:spPr>
          <a:xfrm>
            <a:off x="-83915" y="-10041"/>
            <a:ext cx="9170700" cy="6878100"/>
          </a:xfrm>
          <a:prstGeom prst="rect">
            <a:avLst/>
          </a:prstGeom>
          <a:noFill/>
          <a:ln>
            <a:noFill/>
          </a:ln>
        </p:spPr>
      </p:pic>
      <p:sp>
        <p:nvSpPr>
          <p:cNvPr id="108" name="Shape 108"/>
          <p:cNvSpPr txBox="1">
            <a:spLocks noGrp="1"/>
          </p:cNvSpPr>
          <p:nvPr>
            <p:ph type="ftr" idx="11"/>
          </p:nvPr>
        </p:nvSpPr>
        <p:spPr>
          <a:xfrm>
            <a:off x="3124200" y="6356350"/>
            <a:ext cx="2895600" cy="365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109" name="Shape 109"/>
          <p:cNvSpPr txBox="1">
            <a:spLocks noGrp="1"/>
          </p:cNvSpPr>
          <p:nvPr>
            <p:ph type="dt" idx="10"/>
          </p:nvPr>
        </p:nvSpPr>
        <p:spPr>
          <a:xfrm>
            <a:off x="457200" y="6356350"/>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110" name="Shape 110"/>
          <p:cNvSpPr txBox="1"/>
          <p:nvPr/>
        </p:nvSpPr>
        <p:spPr>
          <a:xfrm>
            <a:off x="5868144" y="6237312"/>
            <a:ext cx="3275855" cy="32636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111" name="Shape 111"/>
          <p:cNvSpPr txBox="1"/>
          <p:nvPr/>
        </p:nvSpPr>
        <p:spPr>
          <a:xfrm>
            <a:off x="28177" y="332656"/>
            <a:ext cx="6335688"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112" name="Shape 112"/>
          <p:cNvSpPr txBox="1"/>
          <p:nvPr/>
        </p:nvSpPr>
        <p:spPr>
          <a:xfrm>
            <a:off x="28175" y="1258800"/>
            <a:ext cx="4155000" cy="2791800"/>
          </a:xfrm>
          <a:prstGeom prst="rect">
            <a:avLst/>
          </a:prstGeom>
          <a:noFill/>
          <a:ln>
            <a:noFill/>
          </a:ln>
        </p:spPr>
        <p:txBody>
          <a:bodyPr lIns="91425" tIns="91425" rIns="91425" bIns="91425" anchor="t" anchorCtr="0">
            <a:noAutofit/>
          </a:bodyPr>
          <a:lstStyle/>
          <a:p>
            <a:pPr lvl="0" algn="ctr" rtl="0">
              <a:lnSpc>
                <a:spcPct val="115000"/>
              </a:lnSpc>
              <a:spcBef>
                <a:spcPts val="0"/>
              </a:spcBef>
              <a:spcAft>
                <a:spcPts val="1600"/>
              </a:spcAft>
              <a:buClr>
                <a:schemeClr val="dk1"/>
              </a:buClr>
              <a:buFont typeface="Arial"/>
              <a:buNone/>
            </a:pPr>
            <a:endParaRPr sz="4800"/>
          </a:p>
        </p:txBody>
      </p:sp>
      <p:graphicFrame>
        <p:nvGraphicFramePr>
          <p:cNvPr id="113" name="Shape 113"/>
          <p:cNvGraphicFramePr/>
          <p:nvPr/>
        </p:nvGraphicFramePr>
        <p:xfrm>
          <a:off x="952500" y="1559275"/>
          <a:ext cx="7239000" cy="2490600"/>
        </p:xfrm>
        <a:graphic>
          <a:graphicData uri="http://schemas.openxmlformats.org/drawingml/2006/table">
            <a:tbl>
              <a:tblPr>
                <a:noFill/>
                <a:tableStyleId>{0D49598C-8405-4798-990E-15818F7A44A5}</a:tableStyleId>
              </a:tblPr>
              <a:tblGrid>
                <a:gridCol w="3619500">
                  <a:extLst>
                    <a:ext uri="{9D8B030D-6E8A-4147-A177-3AD203B41FA5}">
                      <a16:colId xmlns:a16="http://schemas.microsoft.com/office/drawing/2014/main" xmlns="" val="20000"/>
                    </a:ext>
                  </a:extLst>
                </a:gridCol>
                <a:gridCol w="3619500">
                  <a:extLst>
                    <a:ext uri="{9D8B030D-6E8A-4147-A177-3AD203B41FA5}">
                      <a16:colId xmlns:a16="http://schemas.microsoft.com/office/drawing/2014/main" xmlns="" val="20001"/>
                    </a:ext>
                  </a:extLst>
                </a:gridCol>
              </a:tblGrid>
              <a:tr h="791375">
                <a:tc>
                  <a:txBody>
                    <a:bodyPr/>
                    <a:lstStyle/>
                    <a:p>
                      <a:pPr lvl="0" algn="ctr">
                        <a:spcBef>
                          <a:spcPts val="0"/>
                        </a:spcBef>
                        <a:buNone/>
                      </a:pPr>
                      <a:r>
                        <a:rPr lang="en-CA" sz="3000"/>
                        <a:t>Confidentiality</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lvl="0" algn="ctr">
                        <a:spcBef>
                          <a:spcPts val="0"/>
                        </a:spcBef>
                        <a:buNone/>
                      </a:pPr>
                      <a:r>
                        <a:rPr lang="en-CA" sz="3000"/>
                        <a:t>Privacy</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99225">
                <a:tc>
                  <a:txBody>
                    <a:bodyPr/>
                    <a:lstStyle/>
                    <a:p>
                      <a:pPr lvl="0">
                        <a:spcBef>
                          <a:spcPts val="0"/>
                        </a:spcBef>
                        <a:buNone/>
                      </a:pPr>
                      <a:endParaRP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14" name="Shape 114"/>
          <p:cNvSpPr txBox="1"/>
          <p:nvPr/>
        </p:nvSpPr>
        <p:spPr>
          <a:xfrm>
            <a:off x="381000" y="4289775"/>
            <a:ext cx="8410200" cy="1721400"/>
          </a:xfrm>
          <a:prstGeom prst="rect">
            <a:avLst/>
          </a:prstGeom>
          <a:noFill/>
          <a:ln>
            <a:noFill/>
          </a:ln>
        </p:spPr>
        <p:txBody>
          <a:bodyPr lIns="91425" tIns="91425" rIns="91425" bIns="91425" anchor="t" anchorCtr="0">
            <a:noAutofit/>
          </a:bodyPr>
          <a:lstStyle/>
          <a:p>
            <a:pPr lvl="0" algn="ctr">
              <a:spcBef>
                <a:spcPts val="0"/>
              </a:spcBef>
              <a:buNone/>
            </a:pPr>
            <a:r>
              <a:rPr lang="en-CA" sz="3000"/>
              <a:t>Rural Community?</a:t>
            </a:r>
          </a:p>
        </p:txBody>
      </p:sp>
      <p:pic>
        <p:nvPicPr>
          <p:cNvPr id="115" name="Shape 115"/>
          <p:cNvPicPr preferRelativeResize="0"/>
          <p:nvPr/>
        </p:nvPicPr>
        <p:blipFill>
          <a:blip r:embed="rId4">
            <a:alphaModFix/>
          </a:blip>
          <a:stretch>
            <a:fillRect/>
          </a:stretch>
        </p:blipFill>
        <p:spPr>
          <a:xfrm>
            <a:off x="0" y="4635575"/>
            <a:ext cx="3238500" cy="1485900"/>
          </a:xfrm>
          <a:prstGeom prst="rect">
            <a:avLst/>
          </a:prstGeom>
          <a:noFill/>
          <a:ln>
            <a:noFill/>
          </a:ln>
        </p:spPr>
      </p:pic>
      <p:pic>
        <p:nvPicPr>
          <p:cNvPr id="116" name="Shape 116"/>
          <p:cNvPicPr preferRelativeResize="0"/>
          <p:nvPr/>
        </p:nvPicPr>
        <p:blipFill>
          <a:blip r:embed="rId5">
            <a:alphaModFix/>
          </a:blip>
          <a:stretch>
            <a:fillRect/>
          </a:stretch>
        </p:blipFill>
        <p:spPr>
          <a:xfrm>
            <a:off x="1905525" y="2458700"/>
            <a:ext cx="1485900" cy="1485900"/>
          </a:xfrm>
          <a:prstGeom prst="rect">
            <a:avLst/>
          </a:prstGeom>
          <a:noFill/>
          <a:ln>
            <a:noFill/>
          </a:ln>
        </p:spPr>
      </p:pic>
      <p:pic>
        <p:nvPicPr>
          <p:cNvPr id="117" name="Shape 117"/>
          <p:cNvPicPr preferRelativeResize="0"/>
          <p:nvPr/>
        </p:nvPicPr>
        <p:blipFill>
          <a:blip r:embed="rId5">
            <a:alphaModFix/>
          </a:blip>
          <a:stretch>
            <a:fillRect/>
          </a:stretch>
        </p:blipFill>
        <p:spPr>
          <a:xfrm>
            <a:off x="5643550" y="2458700"/>
            <a:ext cx="1485900" cy="1485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Shape 326"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327" name="Shape 327"/>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328" name="Shape 328"/>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329" name="Shape 329"/>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330" name="Shape 330"/>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331" name="Shape 331"/>
          <p:cNvSpPr txBox="1"/>
          <p:nvPr/>
        </p:nvSpPr>
        <p:spPr>
          <a:xfrm>
            <a:off x="0" y="0"/>
            <a:ext cx="8514000" cy="2860200"/>
          </a:xfrm>
          <a:prstGeom prst="rect">
            <a:avLst/>
          </a:prstGeom>
          <a:noFill/>
          <a:ln>
            <a:noFill/>
          </a:ln>
        </p:spPr>
        <p:txBody>
          <a:bodyPr lIns="91425" tIns="91425" rIns="91425" bIns="91425" anchor="ctr" anchorCtr="0">
            <a:noAutofit/>
          </a:bodyPr>
          <a:lstStyle/>
          <a:p>
            <a:pPr lvl="0" algn="ctr" rtl="0">
              <a:spcBef>
                <a:spcPts val="0"/>
              </a:spcBef>
              <a:buNone/>
            </a:pPr>
            <a:r>
              <a:rPr lang="en-CA" sz="2800">
                <a:solidFill>
                  <a:schemeClr val="dk1"/>
                </a:solidFill>
              </a:rPr>
              <a:t>Part lll-Non Case Related Information</a:t>
            </a:r>
          </a:p>
        </p:txBody>
      </p:sp>
      <p:sp>
        <p:nvSpPr>
          <p:cNvPr id="332" name="Shape 332"/>
          <p:cNvSpPr txBox="1"/>
          <p:nvPr/>
        </p:nvSpPr>
        <p:spPr>
          <a:xfrm>
            <a:off x="270164" y="1974275"/>
            <a:ext cx="8873836" cy="42243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CA" sz="1800" b="1" dirty="0">
                <a:solidFill>
                  <a:schemeClr val="dk1"/>
                </a:solidFill>
              </a:rPr>
              <a:t>Volunteer Information</a:t>
            </a:r>
            <a:r>
              <a:rPr lang="en-CA" sz="1800" dirty="0">
                <a:solidFill>
                  <a:schemeClr val="dk1"/>
                </a:solidFill>
              </a:rPr>
              <a:t>						 							</a:t>
            </a:r>
          </a:p>
          <a:p>
            <a:pPr lvl="0" rtl="0">
              <a:lnSpc>
                <a:spcPct val="115000"/>
              </a:lnSpc>
              <a:spcBef>
                <a:spcPts val="0"/>
              </a:spcBef>
              <a:spcAft>
                <a:spcPts val="1600"/>
              </a:spcAft>
              <a:buNone/>
            </a:pPr>
            <a:r>
              <a:rPr lang="en-CA" sz="1800" dirty="0">
                <a:solidFill>
                  <a:schemeClr val="dk1"/>
                </a:solidFill>
              </a:rPr>
              <a:t>1.Personal information about volunteers may be viewed by the volunteer to whom it pertains upon request</a:t>
            </a:r>
          </a:p>
          <a:p>
            <a:pPr lvl="0" rtl="0">
              <a:lnSpc>
                <a:spcPct val="115000"/>
              </a:lnSpc>
              <a:spcBef>
                <a:spcPts val="0"/>
              </a:spcBef>
              <a:buNone/>
            </a:pPr>
            <a:r>
              <a:rPr lang="en-CA" sz="1800" dirty="0">
                <a:solidFill>
                  <a:schemeClr val="dk1"/>
                </a:solidFill>
              </a:rPr>
              <a:t>							</a:t>
            </a:r>
          </a:p>
          <a:p>
            <a:pPr lvl="0" rtl="0">
              <a:lnSpc>
                <a:spcPct val="115000"/>
              </a:lnSpc>
              <a:spcBef>
                <a:spcPts val="0"/>
              </a:spcBef>
              <a:buNone/>
            </a:pPr>
            <a:r>
              <a:rPr lang="en-CA" sz="1800" dirty="0">
                <a:solidFill>
                  <a:schemeClr val="dk1"/>
                </a:solidFill>
              </a:rPr>
              <a:t>2. Staff shall have access to volunteer files for the purposes of program administration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animEffect transition="in" filter="fade">
                                      <p:cBhvr>
                                        <p:cTn id="7" dur="1000"/>
                                        <p:tgtEl>
                                          <p:spTgt spid="3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
                                            <p:txEl>
                                              <p:pRg st="1" end="1"/>
                                            </p:txEl>
                                          </p:spTgt>
                                        </p:tgtEl>
                                        <p:attrNameLst>
                                          <p:attrName>style.visibility</p:attrName>
                                        </p:attrNameLst>
                                      </p:cBhvr>
                                      <p:to>
                                        <p:strVal val="visible"/>
                                      </p:to>
                                    </p:set>
                                    <p:animEffect transition="in" filter="fade">
                                      <p:cBhvr>
                                        <p:cTn id="12" dur="1000"/>
                                        <p:tgtEl>
                                          <p:spTgt spid="3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
                                            <p:txEl>
                                              <p:pRg st="3" end="3"/>
                                            </p:txEl>
                                          </p:spTgt>
                                        </p:tgtEl>
                                        <p:attrNameLst>
                                          <p:attrName>style.visibility</p:attrName>
                                        </p:attrNameLst>
                                      </p:cBhvr>
                                      <p:to>
                                        <p:strVal val="visible"/>
                                      </p:to>
                                    </p:set>
                                    <p:animEffect transition="in" filter="fade">
                                      <p:cBhvr>
                                        <p:cTn id="17" dur="1000"/>
                                        <p:tgtEl>
                                          <p:spTgt spid="3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Shape 360"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361" name="Shape 361"/>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362" name="Shape 362"/>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363" name="Shape 363"/>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364" name="Shape 364"/>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365" name="Shape 365"/>
          <p:cNvSpPr txBox="1"/>
          <p:nvPr/>
        </p:nvSpPr>
        <p:spPr>
          <a:xfrm>
            <a:off x="768927" y="1375975"/>
            <a:ext cx="8142048" cy="4365600"/>
          </a:xfrm>
          <a:prstGeom prst="rect">
            <a:avLst/>
          </a:prstGeom>
          <a:noFill/>
          <a:ln>
            <a:noFill/>
          </a:ln>
        </p:spPr>
        <p:txBody>
          <a:bodyPr lIns="91425" tIns="91425" rIns="91425" bIns="91425" anchor="t" anchorCtr="0">
            <a:noAutofit/>
          </a:bodyPr>
          <a:lstStyle/>
          <a:p>
            <a:pPr lvl="0" algn="ctr" rtl="0">
              <a:spcBef>
                <a:spcPts val="0"/>
              </a:spcBef>
              <a:buNone/>
            </a:pPr>
            <a:r>
              <a:rPr lang="en-CA" sz="2800" dirty="0"/>
              <a:t>Consent</a:t>
            </a:r>
          </a:p>
          <a:p>
            <a:pPr lvl="0" rtl="0">
              <a:spcBef>
                <a:spcPts val="0"/>
              </a:spcBef>
              <a:buNone/>
            </a:pPr>
            <a:r>
              <a:rPr lang="en-CA" sz="1800" dirty="0"/>
              <a:t>Written Consent</a:t>
            </a:r>
          </a:p>
          <a:p>
            <a:pPr lvl="0" rtl="0">
              <a:spcBef>
                <a:spcPts val="0"/>
              </a:spcBef>
              <a:buNone/>
            </a:pPr>
            <a:endParaRPr sz="1800" dirty="0"/>
          </a:p>
          <a:p>
            <a:pPr lvl="0" rtl="0">
              <a:spcBef>
                <a:spcPts val="0"/>
              </a:spcBef>
              <a:buNone/>
            </a:pPr>
            <a:r>
              <a:rPr lang="en-CA" sz="1800" dirty="0"/>
              <a:t>Unanimous Consent</a:t>
            </a:r>
          </a:p>
          <a:p>
            <a:pPr lvl="0">
              <a:spcBef>
                <a:spcPts val="0"/>
              </a:spcBef>
              <a:buNone/>
            </a:pPr>
            <a:endParaRPr sz="2800" dirty="0"/>
          </a:p>
        </p:txBody>
      </p:sp>
      <p:pic>
        <p:nvPicPr>
          <p:cNvPr id="366" name="Shape 366"/>
          <p:cNvPicPr preferRelativeResize="0"/>
          <p:nvPr/>
        </p:nvPicPr>
        <p:blipFill>
          <a:blip r:embed="rId4">
            <a:alphaModFix/>
          </a:blip>
          <a:stretch>
            <a:fillRect/>
          </a:stretch>
        </p:blipFill>
        <p:spPr>
          <a:xfrm>
            <a:off x="5183662" y="3369837"/>
            <a:ext cx="2828925" cy="2371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xEl>
                                              <p:pRg st="1" end="1"/>
                                            </p:txEl>
                                          </p:spTgt>
                                        </p:tgtEl>
                                        <p:attrNameLst>
                                          <p:attrName>style.visibility</p:attrName>
                                        </p:attrNameLst>
                                      </p:cBhvr>
                                      <p:to>
                                        <p:strVal val="visible"/>
                                      </p:to>
                                    </p:set>
                                    <p:animEffect transition="in" filter="fade">
                                      <p:cBhvr>
                                        <p:cTn id="7" dur="500"/>
                                        <p:tgtEl>
                                          <p:spTgt spid="36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xEl>
                                              <p:pRg st="3" end="3"/>
                                            </p:txEl>
                                          </p:spTgt>
                                        </p:tgtEl>
                                        <p:attrNameLst>
                                          <p:attrName>style.visibility</p:attrName>
                                        </p:attrNameLst>
                                      </p:cBhvr>
                                      <p:to>
                                        <p:strVal val="visible"/>
                                      </p:to>
                                    </p:set>
                                    <p:animEffect transition="in" filter="fade">
                                      <p:cBhvr>
                                        <p:cTn id="12" dur="500"/>
                                        <p:tgtEl>
                                          <p:spTgt spid="365">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66"/>
                                        </p:tgtEl>
                                        <p:attrNameLst>
                                          <p:attrName>style.visibility</p:attrName>
                                        </p:attrNameLst>
                                      </p:cBhvr>
                                      <p:to>
                                        <p:strVal val="visible"/>
                                      </p:to>
                                    </p:set>
                                    <p:animEffect transition="in" filter="fade">
                                      <p:cBhvr>
                                        <p:cTn id="16"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Shape 371"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372" name="Shape 372"/>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373" name="Shape 373"/>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374" name="Shape 374"/>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375" name="Shape 375"/>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376" name="Shape 376"/>
          <p:cNvSpPr txBox="1"/>
          <p:nvPr/>
        </p:nvSpPr>
        <p:spPr>
          <a:xfrm>
            <a:off x="265950" y="2006625"/>
            <a:ext cx="8585400" cy="3563700"/>
          </a:xfrm>
          <a:prstGeom prst="rect">
            <a:avLst/>
          </a:prstGeom>
          <a:noFill/>
          <a:ln>
            <a:noFill/>
          </a:ln>
        </p:spPr>
        <p:txBody>
          <a:bodyPr lIns="91425" tIns="91425" rIns="91425" bIns="91425" anchor="t" anchorCtr="0">
            <a:noAutofit/>
          </a:bodyPr>
          <a:lstStyle/>
          <a:p>
            <a:pPr lvl="0" algn="ctr">
              <a:spcBef>
                <a:spcPts val="0"/>
              </a:spcBef>
              <a:buNone/>
            </a:pPr>
            <a:r>
              <a:rPr lang="en-CA" sz="4800"/>
              <a:t>Privacy Protections</a:t>
            </a:r>
          </a:p>
        </p:txBody>
      </p:sp>
      <p:pic>
        <p:nvPicPr>
          <p:cNvPr id="377" name="Shape 377"/>
          <p:cNvPicPr preferRelativeResize="0"/>
          <p:nvPr/>
        </p:nvPicPr>
        <p:blipFill>
          <a:blip r:embed="rId4">
            <a:alphaModFix/>
          </a:blip>
          <a:stretch>
            <a:fillRect/>
          </a:stretch>
        </p:blipFill>
        <p:spPr>
          <a:xfrm>
            <a:off x="3090075" y="2799425"/>
            <a:ext cx="2438400" cy="2438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Shape 400" descr="Classy and authoritative"/>
          <p:cNvPicPr preferRelativeResize="0"/>
          <p:nvPr/>
        </p:nvPicPr>
        <p:blipFill rotWithShape="1">
          <a:blip r:embed="rId3">
            <a:alphaModFix/>
          </a:blip>
          <a:srcRect/>
          <a:stretch/>
        </p:blipFill>
        <p:spPr>
          <a:xfrm>
            <a:off x="-26690" y="0"/>
            <a:ext cx="9170700" cy="6950248"/>
          </a:xfrm>
          <a:prstGeom prst="rect">
            <a:avLst/>
          </a:prstGeom>
          <a:noFill/>
          <a:ln>
            <a:noFill/>
          </a:ln>
        </p:spPr>
      </p:pic>
      <p:sp>
        <p:nvSpPr>
          <p:cNvPr id="401" name="Shape 401"/>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402" name="Shape 402"/>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403" name="Shape 403"/>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404" name="Shape 404"/>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405" name="Shape 405"/>
          <p:cNvSpPr txBox="1"/>
          <p:nvPr/>
        </p:nvSpPr>
        <p:spPr>
          <a:xfrm>
            <a:off x="265950" y="1060350"/>
            <a:ext cx="8585400" cy="955500"/>
          </a:xfrm>
          <a:prstGeom prst="rect">
            <a:avLst/>
          </a:prstGeom>
          <a:noFill/>
          <a:ln>
            <a:noFill/>
          </a:ln>
        </p:spPr>
        <p:txBody>
          <a:bodyPr lIns="91425" tIns="91425" rIns="91425" bIns="91425" anchor="t" anchorCtr="0">
            <a:noAutofit/>
          </a:bodyPr>
          <a:lstStyle/>
          <a:p>
            <a:pPr lvl="0" rtl="0">
              <a:lnSpc>
                <a:spcPct val="115000"/>
              </a:lnSpc>
              <a:spcBef>
                <a:spcPts val="0"/>
              </a:spcBef>
              <a:spcAft>
                <a:spcPts val="600"/>
              </a:spcAft>
              <a:buNone/>
            </a:pPr>
            <a:r>
              <a:rPr lang="en-CA" sz="2800">
                <a:solidFill>
                  <a:schemeClr val="dk1"/>
                </a:solidFill>
              </a:rPr>
              <a:t>2) Protecting Personal Information outside the Office</a:t>
            </a:r>
          </a:p>
        </p:txBody>
      </p:sp>
      <p:sp>
        <p:nvSpPr>
          <p:cNvPr id="406" name="Shape 406"/>
          <p:cNvSpPr txBox="1"/>
          <p:nvPr/>
        </p:nvSpPr>
        <p:spPr>
          <a:xfrm>
            <a:off x="-26700" y="2015850"/>
            <a:ext cx="8292000" cy="11223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600"/>
              </a:spcAft>
              <a:buClr>
                <a:schemeClr val="dk1"/>
              </a:buClr>
              <a:buSzPct val="100000"/>
              <a:buChar char="●"/>
            </a:pPr>
            <a:r>
              <a:rPr lang="en-CA" sz="1800" dirty="0">
                <a:solidFill>
                  <a:schemeClr val="dk1"/>
                </a:solidFill>
              </a:rPr>
              <a:t>Conversations</a:t>
            </a:r>
          </a:p>
        </p:txBody>
      </p:sp>
      <p:sp>
        <p:nvSpPr>
          <p:cNvPr id="408" name="Shape 408"/>
          <p:cNvSpPr txBox="1"/>
          <p:nvPr/>
        </p:nvSpPr>
        <p:spPr>
          <a:xfrm>
            <a:off x="0" y="3011382"/>
            <a:ext cx="8292000" cy="1122300"/>
          </a:xfrm>
          <a:prstGeom prst="rect">
            <a:avLst/>
          </a:prstGeom>
          <a:noFill/>
          <a:ln>
            <a:noFill/>
          </a:ln>
        </p:spPr>
        <p:txBody>
          <a:bodyPr lIns="91425" tIns="91425" rIns="91425" bIns="91425" anchor="t" anchorCtr="0">
            <a:noAutofit/>
          </a:bodyPr>
          <a:lstStyle/>
          <a:p>
            <a:pPr lvl="0" rtl="0">
              <a:lnSpc>
                <a:spcPct val="115000"/>
              </a:lnSpc>
              <a:spcBef>
                <a:spcPts val="0"/>
              </a:spcBef>
              <a:spcAft>
                <a:spcPts val="600"/>
              </a:spcAft>
              <a:buNone/>
            </a:pPr>
            <a:endParaRPr sz="1800" dirty="0">
              <a:solidFill>
                <a:schemeClr val="dk1"/>
              </a:solidFill>
            </a:endParaRPr>
          </a:p>
          <a:p>
            <a:pPr marL="457200" lvl="0" indent="-342900" rtl="0">
              <a:lnSpc>
                <a:spcPct val="115000"/>
              </a:lnSpc>
              <a:spcBef>
                <a:spcPts val="0"/>
              </a:spcBef>
              <a:spcAft>
                <a:spcPts val="600"/>
              </a:spcAft>
              <a:buClr>
                <a:schemeClr val="dk1"/>
              </a:buClr>
              <a:buSzPct val="100000"/>
              <a:buChar char="●"/>
            </a:pPr>
            <a:r>
              <a:rPr lang="en-CA" sz="1800" dirty="0">
                <a:solidFill>
                  <a:schemeClr val="dk1"/>
                </a:solidFill>
              </a:rPr>
              <a:t>Paper Based Records</a:t>
            </a:r>
          </a:p>
        </p:txBody>
      </p:sp>
      <p:sp>
        <p:nvSpPr>
          <p:cNvPr id="409" name="Shape 409"/>
          <p:cNvSpPr txBox="1"/>
          <p:nvPr/>
        </p:nvSpPr>
        <p:spPr>
          <a:xfrm>
            <a:off x="0" y="4862957"/>
            <a:ext cx="8873700" cy="8577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600"/>
              </a:spcAft>
              <a:buClr>
                <a:schemeClr val="dk1"/>
              </a:buClr>
              <a:buSzPct val="100000"/>
              <a:buChar char="●"/>
            </a:pPr>
            <a:r>
              <a:rPr lang="en-CA" sz="1800" dirty="0">
                <a:solidFill>
                  <a:schemeClr val="dk1"/>
                </a:solidFill>
              </a:rPr>
              <a:t>Electronic Devices</a:t>
            </a:r>
          </a:p>
        </p:txBody>
      </p:sp>
      <p:pic>
        <p:nvPicPr>
          <p:cNvPr id="410" name="Shape 410"/>
          <p:cNvPicPr preferRelativeResize="0"/>
          <p:nvPr/>
        </p:nvPicPr>
        <p:blipFill>
          <a:blip r:embed="rId4">
            <a:alphaModFix/>
          </a:blip>
          <a:stretch>
            <a:fillRect/>
          </a:stretch>
        </p:blipFill>
        <p:spPr>
          <a:xfrm>
            <a:off x="5456013" y="1692383"/>
            <a:ext cx="1905000" cy="1905000"/>
          </a:xfrm>
          <a:prstGeom prst="rect">
            <a:avLst/>
          </a:prstGeom>
          <a:noFill/>
          <a:ln>
            <a:noFill/>
          </a:ln>
        </p:spPr>
      </p:pic>
      <p:pic>
        <p:nvPicPr>
          <p:cNvPr id="411" name="Shape 411"/>
          <p:cNvPicPr preferRelativeResize="0"/>
          <p:nvPr/>
        </p:nvPicPr>
        <p:blipFill>
          <a:blip r:embed="rId5">
            <a:alphaModFix/>
          </a:blip>
          <a:stretch>
            <a:fillRect/>
          </a:stretch>
        </p:blipFill>
        <p:spPr>
          <a:xfrm>
            <a:off x="3722124" y="3507975"/>
            <a:ext cx="1376051" cy="1376052"/>
          </a:xfrm>
          <a:prstGeom prst="rect">
            <a:avLst/>
          </a:prstGeom>
          <a:noFill/>
          <a:ln>
            <a:noFill/>
          </a:ln>
        </p:spPr>
      </p:pic>
      <p:pic>
        <p:nvPicPr>
          <p:cNvPr id="412" name="Shape 412"/>
          <p:cNvPicPr preferRelativeResize="0"/>
          <p:nvPr/>
        </p:nvPicPr>
        <p:blipFill>
          <a:blip r:embed="rId6">
            <a:alphaModFix/>
          </a:blip>
          <a:stretch>
            <a:fillRect/>
          </a:stretch>
        </p:blipFill>
        <p:spPr>
          <a:xfrm>
            <a:off x="7065401" y="4783676"/>
            <a:ext cx="1785950" cy="1290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1000"/>
                                        <p:tgtEl>
                                          <p:spTgt spid="40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0"/>
                                        </p:tgtEl>
                                        <p:attrNameLst>
                                          <p:attrName>style.visibility</p:attrName>
                                        </p:attrNameLst>
                                      </p:cBhvr>
                                      <p:to>
                                        <p:strVal val="visible"/>
                                      </p:to>
                                    </p:set>
                                    <p:animEffect transition="in" filter="fade">
                                      <p:cBhvr>
                                        <p:cTn id="11" dur="1000"/>
                                        <p:tgtEl>
                                          <p:spTgt spid="4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8"/>
                                        </p:tgtEl>
                                        <p:attrNameLst>
                                          <p:attrName>style.visibility</p:attrName>
                                        </p:attrNameLst>
                                      </p:cBhvr>
                                      <p:to>
                                        <p:strVal val="visible"/>
                                      </p:to>
                                    </p:set>
                                    <p:animEffect transition="in" filter="fade">
                                      <p:cBhvr>
                                        <p:cTn id="16" dur="1000"/>
                                        <p:tgtEl>
                                          <p:spTgt spid="40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11"/>
                                        </p:tgtEl>
                                        <p:attrNameLst>
                                          <p:attrName>style.visibility</p:attrName>
                                        </p:attrNameLst>
                                      </p:cBhvr>
                                      <p:to>
                                        <p:strVal val="visible"/>
                                      </p:to>
                                    </p:set>
                                    <p:animEffect transition="in" filter="fade">
                                      <p:cBhvr>
                                        <p:cTn id="20" dur="1000"/>
                                        <p:tgtEl>
                                          <p:spTgt spid="4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9"/>
                                        </p:tgtEl>
                                        <p:attrNameLst>
                                          <p:attrName>style.visibility</p:attrName>
                                        </p:attrNameLst>
                                      </p:cBhvr>
                                      <p:to>
                                        <p:strVal val="visible"/>
                                      </p:to>
                                    </p:set>
                                    <p:animEffect transition="in" filter="fade">
                                      <p:cBhvr>
                                        <p:cTn id="25" dur="1000"/>
                                        <p:tgtEl>
                                          <p:spTgt spid="40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12"/>
                                        </p:tgtEl>
                                        <p:attrNameLst>
                                          <p:attrName>style.visibility</p:attrName>
                                        </p:attrNameLst>
                                      </p:cBhvr>
                                      <p:to>
                                        <p:strVal val="visible"/>
                                      </p:to>
                                    </p:set>
                                    <p:animEffect transition="in" filter="fade">
                                      <p:cBhvr>
                                        <p:cTn id="29" dur="1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Shape 417"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418" name="Shape 418"/>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419" name="Shape 419"/>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420" name="Shape 420"/>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421" name="Shape 421"/>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422" name="Shape 422"/>
          <p:cNvSpPr txBox="1"/>
          <p:nvPr/>
        </p:nvSpPr>
        <p:spPr>
          <a:xfrm>
            <a:off x="122100" y="2532600"/>
            <a:ext cx="8585400" cy="2615100"/>
          </a:xfrm>
          <a:prstGeom prst="rect">
            <a:avLst/>
          </a:prstGeom>
          <a:noFill/>
          <a:ln>
            <a:noFill/>
          </a:ln>
        </p:spPr>
        <p:txBody>
          <a:bodyPr lIns="91425" tIns="91425" rIns="91425" bIns="91425" anchor="t" anchorCtr="0">
            <a:noAutofit/>
          </a:bodyPr>
          <a:lstStyle/>
          <a:p>
            <a:pPr lvl="0" algn="ctr" rtl="0">
              <a:spcBef>
                <a:spcPts val="0"/>
              </a:spcBef>
              <a:buNone/>
            </a:pPr>
            <a:r>
              <a:rPr lang="en-CA" sz="4800"/>
              <a:t>Privacy Breach</a:t>
            </a:r>
          </a:p>
        </p:txBody>
      </p:sp>
      <p:sp>
        <p:nvSpPr>
          <p:cNvPr id="423" name="Shape 423"/>
          <p:cNvSpPr txBox="1"/>
          <p:nvPr/>
        </p:nvSpPr>
        <p:spPr>
          <a:xfrm>
            <a:off x="566700" y="3215100"/>
            <a:ext cx="8140800" cy="1932600"/>
          </a:xfrm>
          <a:prstGeom prst="rect">
            <a:avLst/>
          </a:prstGeom>
          <a:noFill/>
          <a:ln>
            <a:noFill/>
          </a:ln>
        </p:spPr>
        <p:txBody>
          <a:bodyPr lIns="91425" tIns="91425" rIns="91425" bIns="91425" anchor="t" anchorCtr="0">
            <a:noAutofit/>
          </a:bodyPr>
          <a:lstStyle/>
          <a:p>
            <a:pPr lvl="0" algn="ctr" rtl="0">
              <a:spcBef>
                <a:spcPts val="0"/>
              </a:spcBef>
              <a:buNone/>
            </a:pPr>
            <a:endParaRPr sz="3000"/>
          </a:p>
        </p:txBody>
      </p:sp>
      <p:pic>
        <p:nvPicPr>
          <p:cNvPr id="424" name="Shape 424"/>
          <p:cNvPicPr preferRelativeResize="0"/>
          <p:nvPr/>
        </p:nvPicPr>
        <p:blipFill>
          <a:blip r:embed="rId4">
            <a:alphaModFix/>
          </a:blip>
          <a:stretch>
            <a:fillRect/>
          </a:stretch>
        </p:blipFill>
        <p:spPr>
          <a:xfrm>
            <a:off x="6084899" y="2150125"/>
            <a:ext cx="1485900" cy="1485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0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Shape 429"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430" name="Shape 430"/>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431" name="Shape 431"/>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432" name="Shape 432"/>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433" name="Shape 433"/>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434" name="Shape 434"/>
          <p:cNvSpPr txBox="1"/>
          <p:nvPr/>
        </p:nvSpPr>
        <p:spPr>
          <a:xfrm>
            <a:off x="558600" y="1237700"/>
            <a:ext cx="8585400" cy="3563700"/>
          </a:xfrm>
          <a:prstGeom prst="rect">
            <a:avLst/>
          </a:prstGeom>
          <a:noFill/>
          <a:ln>
            <a:noFill/>
          </a:ln>
        </p:spPr>
        <p:txBody>
          <a:bodyPr lIns="91425" tIns="91425" rIns="91425" bIns="91425" anchor="t" anchorCtr="0">
            <a:noAutofit/>
          </a:bodyPr>
          <a:lstStyle/>
          <a:p>
            <a:pPr lvl="0" algn="ctr" rtl="0">
              <a:spcBef>
                <a:spcPts val="0"/>
              </a:spcBef>
              <a:buNone/>
            </a:pPr>
            <a:endParaRPr sz="4800"/>
          </a:p>
        </p:txBody>
      </p:sp>
      <p:sp>
        <p:nvSpPr>
          <p:cNvPr id="435" name="Shape 435"/>
          <p:cNvSpPr txBox="1"/>
          <p:nvPr/>
        </p:nvSpPr>
        <p:spPr>
          <a:xfrm>
            <a:off x="566700" y="1534825"/>
            <a:ext cx="8140800" cy="1932600"/>
          </a:xfrm>
          <a:prstGeom prst="rect">
            <a:avLst/>
          </a:prstGeom>
          <a:noFill/>
          <a:ln>
            <a:noFill/>
          </a:ln>
        </p:spPr>
        <p:txBody>
          <a:bodyPr lIns="91425" tIns="91425" rIns="91425" bIns="91425" anchor="t" anchorCtr="0">
            <a:noAutofit/>
          </a:bodyPr>
          <a:lstStyle/>
          <a:p>
            <a:pPr lvl="0" algn="ctr">
              <a:spcBef>
                <a:spcPts val="0"/>
              </a:spcBef>
              <a:buNone/>
            </a:pPr>
            <a:r>
              <a:rPr lang="en-CA" sz="4800"/>
              <a:t>Responding to a Privacy Breach</a:t>
            </a:r>
          </a:p>
        </p:txBody>
      </p:sp>
      <p:pic>
        <p:nvPicPr>
          <p:cNvPr id="436" name="Shape 436"/>
          <p:cNvPicPr preferRelativeResize="0"/>
          <p:nvPr/>
        </p:nvPicPr>
        <p:blipFill>
          <a:blip r:embed="rId4">
            <a:alphaModFix/>
          </a:blip>
          <a:stretch>
            <a:fillRect/>
          </a:stretch>
        </p:blipFill>
        <p:spPr>
          <a:xfrm>
            <a:off x="2458937" y="3467419"/>
            <a:ext cx="3986726" cy="25564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Shape 441"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442" name="Shape 442"/>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443" name="Shape 443"/>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444" name="Shape 444"/>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445" name="Shape 445"/>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446" name="Shape 446"/>
          <p:cNvSpPr txBox="1"/>
          <p:nvPr/>
        </p:nvSpPr>
        <p:spPr>
          <a:xfrm>
            <a:off x="197525" y="1271225"/>
            <a:ext cx="8585400" cy="3563700"/>
          </a:xfrm>
          <a:prstGeom prst="rect">
            <a:avLst/>
          </a:prstGeom>
          <a:noFill/>
          <a:ln>
            <a:noFill/>
          </a:ln>
        </p:spPr>
        <p:txBody>
          <a:bodyPr lIns="91425" tIns="91425" rIns="91425" bIns="91425" anchor="t" anchorCtr="0">
            <a:noAutofit/>
          </a:bodyPr>
          <a:lstStyle/>
          <a:p>
            <a:pPr lvl="0" rtl="0">
              <a:spcBef>
                <a:spcPts val="0"/>
              </a:spcBef>
              <a:buNone/>
            </a:pPr>
            <a:endParaRPr sz="1800">
              <a:solidFill>
                <a:schemeClr val="dk1"/>
              </a:solidFill>
            </a:endParaRPr>
          </a:p>
          <a:p>
            <a:pPr lvl="0" rtl="0">
              <a:spcBef>
                <a:spcPts val="0"/>
              </a:spcBef>
              <a:buNone/>
            </a:pPr>
            <a:endParaRPr sz="1800"/>
          </a:p>
        </p:txBody>
      </p:sp>
      <p:sp>
        <p:nvSpPr>
          <p:cNvPr id="447" name="Shape 447"/>
          <p:cNvSpPr txBox="1"/>
          <p:nvPr/>
        </p:nvSpPr>
        <p:spPr>
          <a:xfrm>
            <a:off x="419825" y="2086775"/>
            <a:ext cx="8140800" cy="1932600"/>
          </a:xfrm>
          <a:prstGeom prst="rect">
            <a:avLst/>
          </a:prstGeom>
          <a:noFill/>
          <a:ln>
            <a:noFill/>
          </a:ln>
        </p:spPr>
        <p:txBody>
          <a:bodyPr lIns="91425" tIns="91425" rIns="91425" bIns="91425" anchor="t" anchorCtr="0">
            <a:noAutofit/>
          </a:bodyPr>
          <a:lstStyle/>
          <a:p>
            <a:pPr lvl="0" rtl="0">
              <a:spcBef>
                <a:spcPts val="0"/>
              </a:spcBef>
              <a:buNone/>
            </a:pPr>
            <a:r>
              <a:rPr lang="en-CA" sz="1800" b="1" dirty="0"/>
              <a:t>Scenario: Lost Case File Information</a:t>
            </a:r>
          </a:p>
          <a:p>
            <a:pPr lvl="0" rtl="0">
              <a:spcBef>
                <a:spcPts val="0"/>
              </a:spcBef>
              <a:buNone/>
            </a:pPr>
            <a:endParaRPr sz="1800" dirty="0"/>
          </a:p>
          <a:p>
            <a:pPr lvl="0" rtl="0">
              <a:spcBef>
                <a:spcPts val="0"/>
              </a:spcBef>
              <a:buNone/>
            </a:pPr>
            <a:r>
              <a:rPr lang="en-CA" sz="1800" dirty="0"/>
              <a:t>You are walking home from receiving a case file. As you are walking, some of the personal documents fall out of the folder. You get home to realize some of the documents are gone.</a:t>
            </a:r>
          </a:p>
          <a:p>
            <a:pPr lvl="0" rtl="0">
              <a:spcBef>
                <a:spcPts val="0"/>
              </a:spcBef>
              <a:buNone/>
            </a:pPr>
            <a:endParaRPr sz="1800" dirty="0"/>
          </a:p>
          <a:p>
            <a:pPr lvl="0" rtl="0">
              <a:spcBef>
                <a:spcPts val="0"/>
              </a:spcBef>
              <a:buNone/>
            </a:pPr>
            <a:r>
              <a:rPr lang="en-CA" sz="1800" dirty="0"/>
              <a:t>What should you do in this scenario?</a:t>
            </a:r>
          </a:p>
        </p:txBody>
      </p:sp>
      <p:pic>
        <p:nvPicPr>
          <p:cNvPr id="448" name="Shape 448"/>
          <p:cNvPicPr preferRelativeResize="0"/>
          <p:nvPr/>
        </p:nvPicPr>
        <p:blipFill>
          <a:blip r:embed="rId4">
            <a:alphaModFix/>
          </a:blip>
          <a:stretch>
            <a:fillRect/>
          </a:stretch>
        </p:blipFill>
        <p:spPr>
          <a:xfrm>
            <a:off x="7186250" y="3650825"/>
            <a:ext cx="1064149" cy="25864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7">
                                            <p:txEl>
                                              <p:pRg st="2" end="2"/>
                                            </p:txEl>
                                          </p:spTgt>
                                        </p:tgtEl>
                                        <p:attrNameLst>
                                          <p:attrName>style.visibility</p:attrName>
                                        </p:attrNameLst>
                                      </p:cBhvr>
                                      <p:to>
                                        <p:strVal val="visible"/>
                                      </p:to>
                                    </p:set>
                                    <p:animEffect transition="in" filter="fade">
                                      <p:cBhvr>
                                        <p:cTn id="7" dur="500"/>
                                        <p:tgtEl>
                                          <p:spTgt spid="44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7">
                                            <p:txEl>
                                              <p:pRg st="4" end="4"/>
                                            </p:txEl>
                                          </p:spTgt>
                                        </p:tgtEl>
                                        <p:attrNameLst>
                                          <p:attrName>style.visibility</p:attrName>
                                        </p:attrNameLst>
                                      </p:cBhvr>
                                      <p:to>
                                        <p:strVal val="visible"/>
                                      </p:to>
                                    </p:set>
                                    <p:animEffect transition="in" filter="fade">
                                      <p:cBhvr>
                                        <p:cTn id="12" dur="500"/>
                                        <p:tgtEl>
                                          <p:spTgt spid="447">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48"/>
                                        </p:tgtEl>
                                        <p:attrNameLst>
                                          <p:attrName>style.visibility</p:attrName>
                                        </p:attrNameLst>
                                      </p:cBhvr>
                                      <p:to>
                                        <p:strVal val="visible"/>
                                      </p:to>
                                    </p:set>
                                    <p:animEffect transition="in" filter="fade">
                                      <p:cBhvr>
                                        <p:cTn id="16" dur="500"/>
                                        <p:tgtEl>
                                          <p:spTgt spid="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Shape 453"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454" name="Shape 454"/>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455" name="Shape 455"/>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456" name="Shape 456"/>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457" name="Shape 457"/>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458" name="Shape 458"/>
          <p:cNvSpPr txBox="1"/>
          <p:nvPr/>
        </p:nvSpPr>
        <p:spPr>
          <a:xfrm>
            <a:off x="265950" y="2006625"/>
            <a:ext cx="8585400" cy="3563700"/>
          </a:xfrm>
          <a:prstGeom prst="rect">
            <a:avLst/>
          </a:prstGeom>
          <a:noFill/>
          <a:ln>
            <a:noFill/>
          </a:ln>
        </p:spPr>
        <p:txBody>
          <a:bodyPr lIns="91425" tIns="91425" rIns="91425" bIns="91425" anchor="t" anchorCtr="0">
            <a:noAutofit/>
          </a:bodyPr>
          <a:lstStyle/>
          <a:p>
            <a:pPr lvl="0" algn="ctr" rtl="0">
              <a:spcBef>
                <a:spcPts val="0"/>
              </a:spcBef>
              <a:buNone/>
            </a:pPr>
            <a:endParaRPr sz="4800"/>
          </a:p>
        </p:txBody>
      </p:sp>
      <p:sp>
        <p:nvSpPr>
          <p:cNvPr id="459" name="Shape 459"/>
          <p:cNvSpPr txBox="1"/>
          <p:nvPr/>
        </p:nvSpPr>
        <p:spPr>
          <a:xfrm>
            <a:off x="611559" y="1590500"/>
            <a:ext cx="8428015" cy="2355900"/>
          </a:xfrm>
          <a:prstGeom prst="rect">
            <a:avLst/>
          </a:prstGeom>
          <a:noFill/>
          <a:ln>
            <a:noFill/>
          </a:ln>
        </p:spPr>
        <p:txBody>
          <a:bodyPr lIns="91425" tIns="91425" rIns="91425" bIns="91425" anchor="t" anchorCtr="0">
            <a:noAutofit/>
          </a:bodyPr>
          <a:lstStyle/>
          <a:p>
            <a:pPr lvl="0" algn="ctr" rtl="0">
              <a:spcBef>
                <a:spcPts val="0"/>
              </a:spcBef>
              <a:buNone/>
            </a:pPr>
            <a:r>
              <a:rPr lang="en-CA" sz="2800" dirty="0"/>
              <a:t>Privacy Breach</a:t>
            </a:r>
          </a:p>
          <a:p>
            <a:pPr lvl="0" rtl="0">
              <a:spcBef>
                <a:spcPts val="0"/>
              </a:spcBef>
              <a:buNone/>
            </a:pPr>
            <a:r>
              <a:rPr lang="en-CA" sz="1800" dirty="0"/>
              <a:t>Executive Director</a:t>
            </a:r>
          </a:p>
        </p:txBody>
      </p:sp>
      <p:pic>
        <p:nvPicPr>
          <p:cNvPr id="460" name="Shape 460"/>
          <p:cNvPicPr preferRelativeResize="0"/>
          <p:nvPr/>
        </p:nvPicPr>
        <p:blipFill>
          <a:blip r:embed="rId4">
            <a:alphaModFix/>
          </a:blip>
          <a:stretch>
            <a:fillRect/>
          </a:stretch>
        </p:blipFill>
        <p:spPr>
          <a:xfrm>
            <a:off x="2745150" y="4086800"/>
            <a:ext cx="3044325" cy="21489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9">
                                            <p:txEl>
                                              <p:pRg st="1" end="1"/>
                                            </p:txEl>
                                          </p:spTgt>
                                        </p:tgtEl>
                                        <p:attrNameLst>
                                          <p:attrName>style.visibility</p:attrName>
                                        </p:attrNameLst>
                                      </p:cBhvr>
                                      <p:to>
                                        <p:strVal val="visible"/>
                                      </p:to>
                                    </p:set>
                                    <p:animEffect transition="in" filter="fade">
                                      <p:cBhvr>
                                        <p:cTn id="7" dur="1000"/>
                                        <p:tgtEl>
                                          <p:spTgt spid="459">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60"/>
                                        </p:tgtEl>
                                        <p:attrNameLst>
                                          <p:attrName>style.visibility</p:attrName>
                                        </p:attrNameLst>
                                      </p:cBhvr>
                                      <p:to>
                                        <p:strVal val="visible"/>
                                      </p:to>
                                    </p:set>
                                    <p:animEffect transition="in" filter="fade">
                                      <p:cBhvr>
                                        <p:cTn id="11" dur="10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Shape 465"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466" name="Shape 466"/>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467" name="Shape 467"/>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468" name="Shape 468"/>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469" name="Shape 469"/>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470" name="Shape 470"/>
          <p:cNvSpPr txBox="1"/>
          <p:nvPr/>
        </p:nvSpPr>
        <p:spPr>
          <a:xfrm>
            <a:off x="2552249" y="1435062"/>
            <a:ext cx="4501693" cy="1203000"/>
          </a:xfrm>
          <a:prstGeom prst="rect">
            <a:avLst/>
          </a:prstGeom>
          <a:noFill/>
          <a:ln>
            <a:noFill/>
          </a:ln>
        </p:spPr>
        <p:txBody>
          <a:bodyPr lIns="91425" tIns="91425" rIns="91425" bIns="91425" anchor="t" anchorCtr="0">
            <a:noAutofit/>
          </a:bodyPr>
          <a:lstStyle/>
          <a:p>
            <a:pPr lvl="0" algn="ctr">
              <a:spcBef>
                <a:spcPts val="0"/>
              </a:spcBef>
              <a:buNone/>
            </a:pPr>
            <a:r>
              <a:rPr lang="en-CA" sz="4800" dirty="0"/>
              <a:t>Confidentiality </a:t>
            </a:r>
          </a:p>
        </p:txBody>
      </p:sp>
      <p:pic>
        <p:nvPicPr>
          <p:cNvPr id="471" name="Shape 471"/>
          <p:cNvPicPr preferRelativeResize="0"/>
          <p:nvPr/>
        </p:nvPicPr>
        <p:blipFill>
          <a:blip r:embed="rId4">
            <a:alphaModFix/>
          </a:blip>
          <a:stretch>
            <a:fillRect/>
          </a:stretch>
        </p:blipFill>
        <p:spPr>
          <a:xfrm>
            <a:off x="611550" y="2638075"/>
            <a:ext cx="3161775" cy="3161775"/>
          </a:xfrm>
          <a:prstGeom prst="rect">
            <a:avLst/>
          </a:prstGeom>
          <a:noFill/>
          <a:ln>
            <a:noFill/>
          </a:ln>
        </p:spPr>
      </p:pic>
      <p:sp>
        <p:nvSpPr>
          <p:cNvPr id="472" name="Shape 472"/>
          <p:cNvSpPr txBox="1"/>
          <p:nvPr/>
        </p:nvSpPr>
        <p:spPr>
          <a:xfrm>
            <a:off x="4676550" y="1070675"/>
            <a:ext cx="4487100" cy="1402500"/>
          </a:xfrm>
          <a:prstGeom prst="rect">
            <a:avLst/>
          </a:prstGeom>
          <a:noFill/>
          <a:ln>
            <a:noFill/>
          </a:ln>
        </p:spPr>
        <p:txBody>
          <a:bodyPr lIns="91425" tIns="91425" rIns="91425" bIns="91425" anchor="ctr" anchorCtr="0">
            <a:noAutofit/>
          </a:bodyPr>
          <a:lstStyle/>
          <a:p>
            <a:pPr lvl="0" algn="ctr" rtl="0">
              <a:spcBef>
                <a:spcPts val="0"/>
              </a:spcBef>
              <a:buNone/>
            </a:pPr>
            <a:endParaRPr/>
          </a:p>
        </p:txBody>
      </p:sp>
      <p:pic>
        <p:nvPicPr>
          <p:cNvPr id="473" name="Shape 473"/>
          <p:cNvPicPr preferRelativeResize="0"/>
          <p:nvPr/>
        </p:nvPicPr>
        <p:blipFill>
          <a:blip r:embed="rId5">
            <a:alphaModFix/>
          </a:blip>
          <a:stretch>
            <a:fillRect/>
          </a:stretch>
        </p:blipFill>
        <p:spPr>
          <a:xfrm>
            <a:off x="5213625" y="2421754"/>
            <a:ext cx="3276000" cy="3276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1000"/>
                                        <p:tgtEl>
                                          <p:spTgt spid="4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3"/>
                                        </p:tgtEl>
                                        <p:attrNameLst>
                                          <p:attrName>style.visibility</p:attrName>
                                        </p:attrNameLst>
                                      </p:cBhvr>
                                      <p:to>
                                        <p:strVal val="visible"/>
                                      </p:to>
                                    </p:set>
                                    <p:animEffect transition="in" filter="fade">
                                      <p:cBhvr>
                                        <p:cTn id="12" dur="10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Shape 478"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479" name="Shape 479"/>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480" name="Shape 480"/>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481" name="Shape 481"/>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482" name="Shape 482"/>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483" name="Shape 483"/>
          <p:cNvSpPr txBox="1"/>
          <p:nvPr/>
        </p:nvSpPr>
        <p:spPr>
          <a:xfrm>
            <a:off x="197525" y="928325"/>
            <a:ext cx="8585400" cy="3563700"/>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en-CA" sz="1800" b="1" dirty="0">
                <a:solidFill>
                  <a:schemeClr val="dk1"/>
                </a:solidFill>
              </a:rPr>
              <a:t>Scenario: Volunteering Outside of LCCJP</a:t>
            </a:r>
          </a:p>
          <a:p>
            <a:pPr lvl="0" rtl="0">
              <a:spcBef>
                <a:spcPts val="0"/>
              </a:spcBef>
              <a:buClr>
                <a:schemeClr val="dk1"/>
              </a:buClr>
              <a:buSzPct val="61111"/>
              <a:buFont typeface="Arial"/>
              <a:buNone/>
            </a:pPr>
            <a:r>
              <a:rPr lang="en-CA" sz="1800" dirty="0">
                <a:solidFill>
                  <a:schemeClr val="dk1"/>
                </a:solidFill>
              </a:rPr>
              <a:t>A volunteer has been volunteering at LCCJP for the last two years, they have decided to also volunteer at Family and Children’s Services of Lanark, Leeds and Grenville. One day you overhear staff at FCSLLG discussing a case involving a youth named Billy, who also happens to have attended a forum that you observed for a theft. You begin talking to the staff at LCCJP about Billy and his current situation, you also share information about the forum and how it was really helpful for Billy. </a:t>
            </a:r>
          </a:p>
          <a:p>
            <a:pPr lvl="0" rtl="0">
              <a:spcBef>
                <a:spcPts val="0"/>
              </a:spcBef>
              <a:buClr>
                <a:schemeClr val="dk1"/>
              </a:buClr>
              <a:buSzPct val="61111"/>
              <a:buFont typeface="Arial"/>
              <a:buNone/>
            </a:pPr>
            <a:r>
              <a:rPr lang="en-CA" sz="1800" dirty="0">
                <a:solidFill>
                  <a:schemeClr val="dk1"/>
                </a:solidFill>
              </a:rPr>
              <a:t> </a:t>
            </a:r>
          </a:p>
          <a:p>
            <a:pPr lvl="0" rtl="0">
              <a:spcBef>
                <a:spcPts val="0"/>
              </a:spcBef>
              <a:buNone/>
            </a:pPr>
            <a:r>
              <a:rPr lang="en-CA" sz="1800" dirty="0">
                <a:solidFill>
                  <a:schemeClr val="dk1"/>
                </a:solidFill>
              </a:rPr>
              <a:t>Has confidentially been breached?</a:t>
            </a:r>
          </a:p>
          <a:p>
            <a:pPr lvl="0" rtl="0">
              <a:spcBef>
                <a:spcPts val="0"/>
              </a:spcBef>
              <a:buClr>
                <a:schemeClr val="dk1"/>
              </a:buClr>
              <a:buFont typeface="Arial"/>
              <a:buNone/>
            </a:pPr>
            <a:endParaRPr sz="1800" dirty="0">
              <a:solidFill>
                <a:schemeClr val="dk1"/>
              </a:solidFill>
            </a:endParaRPr>
          </a:p>
          <a:p>
            <a:pPr lvl="0" rtl="0">
              <a:spcBef>
                <a:spcPts val="0"/>
              </a:spcBef>
              <a:buClr>
                <a:schemeClr val="dk1"/>
              </a:buClr>
              <a:buSzPct val="61111"/>
              <a:buFont typeface="Arial"/>
              <a:buNone/>
            </a:pPr>
            <a:r>
              <a:rPr lang="en-CA" sz="1800" dirty="0">
                <a:solidFill>
                  <a:schemeClr val="dk1"/>
                </a:solidFill>
              </a:rPr>
              <a:t>If you are volunteering at two separate locations that share the same clients, how will you protect the confidentiality of these individuals?</a:t>
            </a:r>
          </a:p>
          <a:p>
            <a:pPr lvl="0" rtl="0">
              <a:spcBef>
                <a:spcPts val="0"/>
              </a:spcBef>
              <a:buNone/>
            </a:pPr>
            <a:endParaRPr sz="1800" dirty="0"/>
          </a:p>
        </p:txBody>
      </p:sp>
      <p:sp>
        <p:nvSpPr>
          <p:cNvPr id="484" name="Shape 484"/>
          <p:cNvSpPr txBox="1"/>
          <p:nvPr/>
        </p:nvSpPr>
        <p:spPr>
          <a:xfrm>
            <a:off x="488250" y="2761225"/>
            <a:ext cx="8140800" cy="1932600"/>
          </a:xfrm>
          <a:prstGeom prst="rect">
            <a:avLst/>
          </a:prstGeom>
          <a:noFill/>
          <a:ln>
            <a:noFill/>
          </a:ln>
        </p:spPr>
        <p:txBody>
          <a:bodyPr lIns="91425" tIns="91425" rIns="91425" bIns="91425" anchor="t" anchorCtr="0">
            <a:noAutofit/>
          </a:bodyPr>
          <a:lstStyle/>
          <a:p>
            <a:pPr lvl="0" algn="ctr" rtl="0">
              <a:spcBef>
                <a:spcPts val="0"/>
              </a:spcBef>
              <a:buNone/>
            </a:pPr>
            <a:endParaRPr sz="3000"/>
          </a:p>
        </p:txBody>
      </p:sp>
      <p:pic>
        <p:nvPicPr>
          <p:cNvPr id="485" name="Shape 485"/>
          <p:cNvPicPr preferRelativeResize="0"/>
          <p:nvPr/>
        </p:nvPicPr>
        <p:blipFill>
          <a:blip r:embed="rId4">
            <a:alphaModFix/>
          </a:blip>
          <a:stretch>
            <a:fillRect/>
          </a:stretch>
        </p:blipFill>
        <p:spPr>
          <a:xfrm>
            <a:off x="7408950" y="4595137"/>
            <a:ext cx="1539050" cy="1539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3">
                                            <p:txEl>
                                              <p:pRg st="1" end="1"/>
                                            </p:txEl>
                                          </p:spTgt>
                                        </p:tgtEl>
                                        <p:attrNameLst>
                                          <p:attrName>style.visibility</p:attrName>
                                        </p:attrNameLst>
                                      </p:cBhvr>
                                      <p:to>
                                        <p:strVal val="visible"/>
                                      </p:to>
                                    </p:set>
                                    <p:animEffect transition="in" filter="fade">
                                      <p:cBhvr>
                                        <p:cTn id="7" dur="1000"/>
                                        <p:tgtEl>
                                          <p:spTgt spid="4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3">
                                            <p:txEl>
                                              <p:pRg st="3" end="3"/>
                                            </p:txEl>
                                          </p:spTgt>
                                        </p:tgtEl>
                                        <p:attrNameLst>
                                          <p:attrName>style.visibility</p:attrName>
                                        </p:attrNameLst>
                                      </p:cBhvr>
                                      <p:to>
                                        <p:strVal val="visible"/>
                                      </p:to>
                                    </p:set>
                                    <p:animEffect transition="in" filter="fade">
                                      <p:cBhvr>
                                        <p:cTn id="12" dur="1000"/>
                                        <p:tgtEl>
                                          <p:spTgt spid="48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3">
                                            <p:txEl>
                                              <p:pRg st="5" end="5"/>
                                            </p:txEl>
                                          </p:spTgt>
                                        </p:tgtEl>
                                        <p:attrNameLst>
                                          <p:attrName>style.visibility</p:attrName>
                                        </p:attrNameLst>
                                      </p:cBhvr>
                                      <p:to>
                                        <p:strVal val="visible"/>
                                      </p:to>
                                    </p:set>
                                    <p:animEffect transition="in" filter="fade">
                                      <p:cBhvr>
                                        <p:cTn id="17" dur="1000"/>
                                        <p:tgtEl>
                                          <p:spTgt spid="483">
                                            <p:txEl>
                                              <p:pRg st="5" end="5"/>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85"/>
                                        </p:tgtEl>
                                        <p:attrNameLst>
                                          <p:attrName>style.visibility</p:attrName>
                                        </p:attrNameLst>
                                      </p:cBhvr>
                                      <p:to>
                                        <p:strVal val="visible"/>
                                      </p:to>
                                    </p:set>
                                    <p:animEffect transition="in" filter="fade">
                                      <p:cBhvr>
                                        <p:cTn id="21" dur="10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123" name="Shape 123"/>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124" name="Shape 124"/>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125" name="Shape 125"/>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126" name="Shape 126"/>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127" name="Shape 127"/>
          <p:cNvSpPr txBox="1"/>
          <p:nvPr/>
        </p:nvSpPr>
        <p:spPr>
          <a:xfrm>
            <a:off x="611559" y="2184937"/>
            <a:ext cx="7625115" cy="1748700"/>
          </a:xfrm>
          <a:prstGeom prst="rect">
            <a:avLst/>
          </a:prstGeom>
          <a:noFill/>
          <a:ln>
            <a:noFill/>
          </a:ln>
        </p:spPr>
        <p:txBody>
          <a:bodyPr lIns="91425" tIns="91425" rIns="91425" bIns="91425" anchor="t" anchorCtr="0">
            <a:noAutofit/>
          </a:bodyPr>
          <a:lstStyle/>
          <a:p>
            <a:pPr lvl="0">
              <a:spcBef>
                <a:spcPts val="0"/>
              </a:spcBef>
              <a:buNone/>
            </a:pPr>
            <a:r>
              <a:rPr lang="en-CA" sz="1800" b="1" dirty="0"/>
              <a:t>Scenario: Seeing Participants Outside of a Forum</a:t>
            </a:r>
          </a:p>
          <a:p>
            <a:pPr lvl="0">
              <a:spcBef>
                <a:spcPts val="0"/>
              </a:spcBef>
              <a:buNone/>
            </a:pPr>
            <a:endParaRPr sz="1800" dirty="0"/>
          </a:p>
          <a:p>
            <a:pPr lvl="0">
              <a:spcBef>
                <a:spcPts val="0"/>
              </a:spcBef>
              <a:buNone/>
            </a:pPr>
            <a:r>
              <a:rPr lang="en-CA" sz="1800" dirty="0"/>
              <a:t>You are out doing some errands and you see one of the participants from a forum you facilitated a month ago. The participant turns around and recognizes you. They begin to approach you.</a:t>
            </a:r>
          </a:p>
          <a:p>
            <a:pPr lvl="0">
              <a:spcBef>
                <a:spcPts val="0"/>
              </a:spcBef>
              <a:buNone/>
            </a:pPr>
            <a:endParaRPr sz="1800" dirty="0"/>
          </a:p>
          <a:p>
            <a:pPr lvl="0" rtl="0">
              <a:spcBef>
                <a:spcPts val="0"/>
              </a:spcBef>
              <a:buNone/>
            </a:pPr>
            <a:r>
              <a:rPr lang="en-CA" sz="1800" dirty="0"/>
              <a:t>How should you respond?</a:t>
            </a:r>
          </a:p>
          <a:p>
            <a:pPr lvl="0" rtl="0">
              <a:spcBef>
                <a:spcPts val="0"/>
              </a:spcBef>
              <a:buNone/>
            </a:pPr>
            <a:endParaRPr sz="1800" dirty="0"/>
          </a:p>
          <a:p>
            <a:pPr lvl="0" rtl="0">
              <a:spcBef>
                <a:spcPts val="0"/>
              </a:spcBef>
              <a:buNone/>
            </a:pPr>
            <a:endParaRPr sz="1800" dirty="0"/>
          </a:p>
          <a:p>
            <a:pPr lvl="0" rtl="0">
              <a:spcBef>
                <a:spcPts val="0"/>
              </a:spcBef>
              <a:buNone/>
            </a:pPr>
            <a:endParaRPr sz="1800" dirty="0"/>
          </a:p>
        </p:txBody>
      </p:sp>
      <p:pic>
        <p:nvPicPr>
          <p:cNvPr id="128" name="Shape 128"/>
          <p:cNvPicPr preferRelativeResize="0"/>
          <p:nvPr/>
        </p:nvPicPr>
        <p:blipFill>
          <a:blip r:embed="rId4">
            <a:alphaModFix/>
          </a:blip>
          <a:stretch>
            <a:fillRect/>
          </a:stretch>
        </p:blipFill>
        <p:spPr>
          <a:xfrm>
            <a:off x="6363875" y="3622100"/>
            <a:ext cx="2381250" cy="2381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7">
                                            <p:txEl>
                                              <p:pRg st="2" end="2"/>
                                            </p:txEl>
                                          </p:spTgt>
                                        </p:tgtEl>
                                        <p:attrNameLst>
                                          <p:attrName>style.visibility</p:attrName>
                                        </p:attrNameLst>
                                      </p:cBhvr>
                                      <p:to>
                                        <p:strVal val="visible"/>
                                      </p:to>
                                    </p:set>
                                    <p:animEffect transition="in" filter="fade">
                                      <p:cBhvr>
                                        <p:cTn id="7" dur="1000"/>
                                        <p:tgtEl>
                                          <p:spTgt spid="1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4" end="4"/>
                                            </p:txEl>
                                          </p:spTgt>
                                        </p:tgtEl>
                                        <p:attrNameLst>
                                          <p:attrName>style.visibility</p:attrName>
                                        </p:attrNameLst>
                                      </p:cBhvr>
                                      <p:to>
                                        <p:strVal val="visible"/>
                                      </p:to>
                                    </p:set>
                                    <p:animEffect transition="in" filter="fade">
                                      <p:cBhvr>
                                        <p:cTn id="12" dur="1000"/>
                                        <p:tgtEl>
                                          <p:spTgt spid="127">
                                            <p:txEl>
                                              <p:pRg st="4" end="4"/>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Shape 490"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491" name="Shape 491"/>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492" name="Shape 492"/>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493" name="Shape 493"/>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494" name="Shape 494"/>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495" name="Shape 495"/>
          <p:cNvSpPr txBox="1"/>
          <p:nvPr/>
        </p:nvSpPr>
        <p:spPr>
          <a:xfrm>
            <a:off x="14675" y="1106625"/>
            <a:ext cx="3492300" cy="2602800"/>
          </a:xfrm>
          <a:prstGeom prst="rect">
            <a:avLst/>
          </a:prstGeom>
          <a:noFill/>
          <a:ln>
            <a:noFill/>
          </a:ln>
        </p:spPr>
        <p:txBody>
          <a:bodyPr lIns="91425" tIns="91425" rIns="91425" bIns="91425" anchor="ctr" anchorCtr="0">
            <a:noAutofit/>
          </a:bodyPr>
          <a:lstStyle/>
          <a:p>
            <a:pPr marL="457200" lvl="0" indent="-406400" algn="ctr" rtl="0">
              <a:lnSpc>
                <a:spcPct val="115000"/>
              </a:lnSpc>
              <a:spcBef>
                <a:spcPts val="0"/>
              </a:spcBef>
              <a:spcAft>
                <a:spcPts val="1200"/>
              </a:spcAft>
              <a:buClr>
                <a:schemeClr val="dk1"/>
              </a:buClr>
              <a:buSzPct val="100000"/>
              <a:buChar char="●"/>
            </a:pPr>
            <a:r>
              <a:rPr lang="en-CA" sz="2800">
                <a:solidFill>
                  <a:schemeClr val="dk1"/>
                </a:solidFill>
              </a:rPr>
              <a:t>Duty to Report</a:t>
            </a:r>
          </a:p>
          <a:p>
            <a:pPr lvl="0" algn="ctr" rtl="0">
              <a:lnSpc>
                <a:spcPct val="115000"/>
              </a:lnSpc>
              <a:spcBef>
                <a:spcPts val="0"/>
              </a:spcBef>
              <a:spcAft>
                <a:spcPts val="1200"/>
              </a:spcAft>
              <a:buNone/>
            </a:pPr>
            <a:r>
              <a:rPr lang="en-CA" sz="2800">
                <a:solidFill>
                  <a:schemeClr val="dk1"/>
                </a:solidFill>
              </a:rPr>
              <a:t> </a:t>
            </a:r>
          </a:p>
          <a:p>
            <a:pPr lvl="0" rtl="0">
              <a:lnSpc>
                <a:spcPct val="115000"/>
              </a:lnSpc>
              <a:spcBef>
                <a:spcPts val="0"/>
              </a:spcBef>
              <a:spcAft>
                <a:spcPts val="1200"/>
              </a:spcAft>
              <a:buNone/>
            </a:pPr>
            <a:endParaRPr/>
          </a:p>
        </p:txBody>
      </p:sp>
      <p:pic>
        <p:nvPicPr>
          <p:cNvPr id="496" name="Shape 496"/>
          <p:cNvPicPr preferRelativeResize="0"/>
          <p:nvPr/>
        </p:nvPicPr>
        <p:blipFill>
          <a:blip r:embed="rId4">
            <a:alphaModFix/>
          </a:blip>
          <a:stretch>
            <a:fillRect/>
          </a:stretch>
        </p:blipFill>
        <p:spPr>
          <a:xfrm>
            <a:off x="5525350" y="1658004"/>
            <a:ext cx="3276000" cy="3276000"/>
          </a:xfrm>
          <a:prstGeom prst="rect">
            <a:avLst/>
          </a:prstGeom>
          <a:noFill/>
          <a:ln>
            <a:noFill/>
          </a:ln>
        </p:spPr>
      </p:pic>
      <p:sp>
        <p:nvSpPr>
          <p:cNvPr id="497" name="Shape 497"/>
          <p:cNvSpPr txBox="1"/>
          <p:nvPr/>
        </p:nvSpPr>
        <p:spPr>
          <a:xfrm>
            <a:off x="202625" y="2899075"/>
            <a:ext cx="5665500" cy="2166600"/>
          </a:xfrm>
          <a:prstGeom prst="rect">
            <a:avLst/>
          </a:prstGeom>
          <a:noFill/>
          <a:ln>
            <a:noFill/>
          </a:ln>
        </p:spPr>
        <p:txBody>
          <a:bodyPr lIns="91425" tIns="91425" rIns="91425" bIns="91425" anchor="t" anchorCtr="0">
            <a:noAutofit/>
          </a:bodyPr>
          <a:lstStyle/>
          <a:p>
            <a:pPr lvl="0" rtl="0">
              <a:lnSpc>
                <a:spcPct val="115000"/>
              </a:lnSpc>
              <a:spcBef>
                <a:spcPts val="0"/>
              </a:spcBef>
              <a:spcAft>
                <a:spcPts val="1200"/>
              </a:spcAft>
              <a:buClr>
                <a:schemeClr val="dk1"/>
              </a:buClr>
              <a:buSzPct val="39285"/>
              <a:buFont typeface="Arial"/>
              <a:buNone/>
            </a:pPr>
            <a:r>
              <a:rPr lang="en-CA" sz="2800">
                <a:solidFill>
                  <a:schemeClr val="dk1"/>
                </a:solidFill>
              </a:rPr>
              <a:t>Child and Family Services Act: Section 72 Duty to Report Child in Need of Protection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7"/>
                                        </p:tgtEl>
                                        <p:attrNameLst>
                                          <p:attrName>style.visibility</p:attrName>
                                        </p:attrNameLst>
                                      </p:cBhvr>
                                      <p:to>
                                        <p:strVal val="visible"/>
                                      </p:to>
                                    </p:set>
                                    <p:animEffect transition="in" filter="fade">
                                      <p:cBhvr>
                                        <p:cTn id="7" dur="1000"/>
                                        <p:tgtEl>
                                          <p:spTgt spid="49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96"/>
                                        </p:tgtEl>
                                        <p:attrNameLst>
                                          <p:attrName>style.visibility</p:attrName>
                                        </p:attrNameLst>
                                      </p:cBhvr>
                                      <p:to>
                                        <p:strVal val="visible"/>
                                      </p:to>
                                    </p:set>
                                    <p:animEffect transition="in" filter="fade">
                                      <p:cBhvr>
                                        <p:cTn id="11" dur="10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Shape 502"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503" name="Shape 503"/>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504" name="Shape 504"/>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505" name="Shape 505"/>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506" name="Shape 506"/>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507" name="Shape 507"/>
          <p:cNvSpPr txBox="1"/>
          <p:nvPr/>
        </p:nvSpPr>
        <p:spPr>
          <a:xfrm>
            <a:off x="-240450" y="2869475"/>
            <a:ext cx="8431500" cy="2107800"/>
          </a:xfrm>
          <a:prstGeom prst="rect">
            <a:avLst/>
          </a:prstGeom>
          <a:noFill/>
          <a:ln>
            <a:noFill/>
          </a:ln>
        </p:spPr>
        <p:txBody>
          <a:bodyPr lIns="91425" tIns="91425" rIns="91425" bIns="91425" anchor="t" anchorCtr="0">
            <a:noAutofit/>
          </a:bodyPr>
          <a:lstStyle/>
          <a:p>
            <a:pPr lvl="0" algn="ctr">
              <a:spcBef>
                <a:spcPts val="0"/>
              </a:spcBef>
              <a:buNone/>
            </a:pPr>
            <a:r>
              <a:rPr lang="en-CA" sz="4800"/>
              <a:t>Who do you report to</a:t>
            </a:r>
          </a:p>
        </p:txBody>
      </p:sp>
      <p:pic>
        <p:nvPicPr>
          <p:cNvPr id="508" name="Shape 508"/>
          <p:cNvPicPr preferRelativeResize="0"/>
          <p:nvPr/>
        </p:nvPicPr>
        <p:blipFill>
          <a:blip r:embed="rId4">
            <a:alphaModFix/>
          </a:blip>
          <a:stretch>
            <a:fillRect/>
          </a:stretch>
        </p:blipFill>
        <p:spPr>
          <a:xfrm>
            <a:off x="6763200" y="2363125"/>
            <a:ext cx="1485900" cy="1485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fade">
                                      <p:cBhvr>
                                        <p:cTn id="7" dur="10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Shape 513"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514" name="Shape 514"/>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515" name="Shape 515"/>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516" name="Shape 516"/>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517" name="Shape 517"/>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518" name="Shape 518"/>
          <p:cNvSpPr txBox="1"/>
          <p:nvPr/>
        </p:nvSpPr>
        <p:spPr>
          <a:xfrm>
            <a:off x="171025" y="1111650"/>
            <a:ext cx="8431500" cy="4480800"/>
          </a:xfrm>
          <a:prstGeom prst="rect">
            <a:avLst/>
          </a:prstGeom>
          <a:noFill/>
          <a:ln>
            <a:noFill/>
          </a:ln>
        </p:spPr>
        <p:txBody>
          <a:bodyPr lIns="91425" tIns="91425" rIns="91425" bIns="91425" anchor="t" anchorCtr="0">
            <a:noAutofit/>
          </a:bodyPr>
          <a:lstStyle/>
          <a:p>
            <a:pPr lvl="0" rtl="0">
              <a:lnSpc>
                <a:spcPct val="130000"/>
              </a:lnSpc>
              <a:spcBef>
                <a:spcPts val="1100"/>
              </a:spcBef>
              <a:buNone/>
            </a:pPr>
            <a:endParaRPr sz="1200" b="1" dirty="0">
              <a:solidFill>
                <a:srgbClr val="222222"/>
              </a:solidFill>
            </a:endParaRPr>
          </a:p>
          <a:p>
            <a:pPr lvl="0" rtl="0">
              <a:lnSpc>
                <a:spcPct val="115000"/>
              </a:lnSpc>
              <a:spcBef>
                <a:spcPts val="0"/>
              </a:spcBef>
              <a:spcAft>
                <a:spcPts val="1200"/>
              </a:spcAft>
              <a:buNone/>
            </a:pPr>
            <a:r>
              <a:rPr lang="en-CA" sz="2800" dirty="0"/>
              <a:t>Child and Family Services Act</a:t>
            </a:r>
          </a:p>
          <a:p>
            <a:pPr marL="457200" lvl="0" indent="-342900" rtl="0">
              <a:lnSpc>
                <a:spcPct val="130000"/>
              </a:lnSpc>
              <a:spcBef>
                <a:spcPts val="1100"/>
              </a:spcBef>
              <a:buSzPct val="100000"/>
              <a:buChar char="●"/>
            </a:pPr>
            <a:r>
              <a:rPr lang="en-CA" sz="1800" dirty="0"/>
              <a:t>Person must report directly</a:t>
            </a:r>
          </a:p>
          <a:p>
            <a:pPr lvl="0" indent="304800" rtl="0">
              <a:lnSpc>
                <a:spcPct val="160000"/>
              </a:lnSpc>
              <a:spcBef>
                <a:spcPts val="0"/>
              </a:spcBef>
              <a:spcAft>
                <a:spcPts val="600"/>
              </a:spcAft>
              <a:buNone/>
            </a:pPr>
            <a:endParaRPr sz="1800" dirty="0"/>
          </a:p>
          <a:p>
            <a:pPr lvl="0" indent="304800" rtl="0">
              <a:lnSpc>
                <a:spcPct val="160000"/>
              </a:lnSpc>
              <a:spcBef>
                <a:spcPts val="0"/>
              </a:spcBef>
              <a:spcAft>
                <a:spcPts val="600"/>
              </a:spcAft>
              <a:buNone/>
            </a:pPr>
            <a:endParaRPr sz="1800" dirty="0"/>
          </a:p>
          <a:p>
            <a:pPr lvl="0" indent="228600" rtl="0">
              <a:lnSpc>
                <a:spcPct val="160000"/>
              </a:lnSpc>
              <a:spcBef>
                <a:spcPts val="0"/>
              </a:spcBef>
              <a:spcAft>
                <a:spcPts val="600"/>
              </a:spcAft>
              <a:buNone/>
            </a:pPr>
            <a:endParaRPr dirty="0"/>
          </a:p>
          <a:p>
            <a:pPr lvl="0" indent="234950" rtl="0">
              <a:lnSpc>
                <a:spcPct val="160000"/>
              </a:lnSpc>
              <a:spcBef>
                <a:spcPts val="0"/>
              </a:spcBef>
              <a:spcAft>
                <a:spcPts val="600"/>
              </a:spcAft>
              <a:buClr>
                <a:schemeClr val="dk1"/>
              </a:buClr>
              <a:buFont typeface="Arial"/>
              <a:buNone/>
            </a:pPr>
            <a:endParaRPr sz="1200" dirty="0">
              <a:solidFill>
                <a:srgbClr val="50505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xEl>
                                              <p:pRg st="2" end="2"/>
                                            </p:txEl>
                                          </p:spTgt>
                                        </p:tgtEl>
                                        <p:attrNameLst>
                                          <p:attrName>style.visibility</p:attrName>
                                        </p:attrNameLst>
                                      </p:cBhvr>
                                      <p:to>
                                        <p:strVal val="visible"/>
                                      </p:to>
                                    </p:set>
                                    <p:animEffect transition="in" filter="fade">
                                      <p:cBhvr>
                                        <p:cTn id="7" dur="1000"/>
                                        <p:tgtEl>
                                          <p:spTgt spid="5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Shape 523"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524" name="Shape 524"/>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525" name="Shape 525"/>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526" name="Shape 526"/>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527" name="Shape 527"/>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528" name="Shape 528"/>
          <p:cNvSpPr txBox="1"/>
          <p:nvPr/>
        </p:nvSpPr>
        <p:spPr>
          <a:xfrm>
            <a:off x="205225" y="1077450"/>
            <a:ext cx="8431500" cy="44808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Clr>
                <a:schemeClr val="dk1"/>
              </a:buClr>
              <a:buSzPct val="39285"/>
              <a:buFont typeface="Arial"/>
              <a:buNone/>
            </a:pPr>
            <a:r>
              <a:rPr lang="en-CA" sz="2800"/>
              <a:t>Lanark County Community Justice: Abuse Policy</a:t>
            </a:r>
          </a:p>
          <a:p>
            <a:pPr lvl="0" rtl="0">
              <a:lnSpc>
                <a:spcPct val="115000"/>
              </a:lnSpc>
              <a:spcBef>
                <a:spcPts val="0"/>
              </a:spcBef>
              <a:spcAft>
                <a:spcPts val="1600"/>
              </a:spcAft>
              <a:buClr>
                <a:schemeClr val="dk1"/>
              </a:buClr>
              <a:buSzPct val="61111"/>
              <a:buFont typeface="Arial"/>
              <a:buNone/>
            </a:pPr>
            <a:r>
              <a:rPr lang="en-CA" sz="1800"/>
              <a:t>It is the policy of the Lanark County Community Justice Program (LCCJP) that there shall be no abuse or neglect, whether physical, emotional, sexual, verbal or psychological of any children, youth or adults accessing its services. LCCJP expects every volunteer and staff member to take reasonable steps to safeguard the welfare of its participants and to protect them from any kind of maltreatment.</a:t>
            </a:r>
          </a:p>
          <a:p>
            <a:pPr lvl="0" rtl="0">
              <a:lnSpc>
                <a:spcPct val="115000"/>
              </a:lnSpc>
              <a:spcBef>
                <a:spcPts val="0"/>
              </a:spcBef>
              <a:spcAft>
                <a:spcPts val="1600"/>
              </a:spcAft>
              <a:buClr>
                <a:schemeClr val="dk1"/>
              </a:buClr>
              <a:buSzPct val="61111"/>
              <a:buFont typeface="Arial"/>
              <a:buNone/>
            </a:pPr>
            <a:r>
              <a:rPr lang="en-CA" sz="1800"/>
              <a:t>Section 72 of Ontario’s Child and Family Services Act (CFSA) states that members of the public, including professionals who work with children, must promptly report any suspicions that a child is or may be in need of protection to a Children’s Aid Society.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8">
                                            <p:txEl>
                                              <p:pRg st="1" end="1"/>
                                            </p:txEl>
                                          </p:spTgt>
                                        </p:tgtEl>
                                        <p:attrNameLst>
                                          <p:attrName>style.visibility</p:attrName>
                                        </p:attrNameLst>
                                      </p:cBhvr>
                                      <p:to>
                                        <p:strVal val="visible"/>
                                      </p:to>
                                    </p:set>
                                    <p:animEffect transition="in" filter="fade">
                                      <p:cBhvr>
                                        <p:cTn id="7" dur="1000"/>
                                        <p:tgtEl>
                                          <p:spTgt spid="5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8">
                                            <p:txEl>
                                              <p:pRg st="2" end="2"/>
                                            </p:txEl>
                                          </p:spTgt>
                                        </p:tgtEl>
                                        <p:attrNameLst>
                                          <p:attrName>style.visibility</p:attrName>
                                        </p:attrNameLst>
                                      </p:cBhvr>
                                      <p:to>
                                        <p:strVal val="visible"/>
                                      </p:to>
                                    </p:set>
                                    <p:animEffect transition="in" filter="fade">
                                      <p:cBhvr>
                                        <p:cTn id="12" dur="1000"/>
                                        <p:tgtEl>
                                          <p:spTgt spid="5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Shape 533"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534" name="Shape 534"/>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535" name="Shape 535"/>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536" name="Shape 536"/>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537" name="Shape 537"/>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538" name="Shape 538"/>
          <p:cNvSpPr txBox="1"/>
          <p:nvPr/>
        </p:nvSpPr>
        <p:spPr>
          <a:xfrm>
            <a:off x="171025" y="1111650"/>
            <a:ext cx="8431500" cy="44808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CA" sz="1800" b="1" dirty="0">
                <a:solidFill>
                  <a:schemeClr val="dk1"/>
                </a:solidFill>
              </a:rPr>
              <a:t>SCOPE OF RESPONSIBILITY		</a:t>
            </a:r>
            <a:r>
              <a:rPr lang="en-CA" sz="1800" dirty="0">
                <a:solidFill>
                  <a:schemeClr val="dk1"/>
                </a:solidFill>
              </a:rPr>
              <a:t>			 						</a:t>
            </a:r>
          </a:p>
          <a:p>
            <a:pPr marL="457200" lvl="0" indent="-342900" rtl="0">
              <a:lnSpc>
                <a:spcPct val="115000"/>
              </a:lnSpc>
              <a:spcBef>
                <a:spcPts val="0"/>
              </a:spcBef>
              <a:spcAft>
                <a:spcPts val="1600"/>
              </a:spcAft>
              <a:buClr>
                <a:schemeClr val="dk1"/>
              </a:buClr>
              <a:buSzPct val="100000"/>
              <a:buChar char="●"/>
            </a:pPr>
            <a:r>
              <a:rPr lang="en-CA" sz="1800" dirty="0">
                <a:solidFill>
                  <a:schemeClr val="dk1"/>
                </a:solidFill>
              </a:rPr>
              <a:t> All employees and volunteers, including Board members and facilitators </a:t>
            </a:r>
          </a:p>
          <a:p>
            <a:pPr marL="114300" lvl="0" rtl="0">
              <a:lnSpc>
                <a:spcPct val="115000"/>
              </a:lnSpc>
              <a:spcBef>
                <a:spcPts val="0"/>
              </a:spcBef>
              <a:buClr>
                <a:schemeClr val="dk1"/>
              </a:buClr>
              <a:buSzPct val="100000"/>
            </a:pPr>
            <a:endParaRPr lang="en-CA" sz="1800" dirty="0">
              <a:solidFill>
                <a:schemeClr val="dk1"/>
              </a:solidFill>
            </a:endParaRPr>
          </a:p>
          <a:p>
            <a:pPr lvl="0" rtl="0">
              <a:lnSpc>
                <a:spcPct val="115000"/>
              </a:lnSpc>
              <a:spcBef>
                <a:spcPts val="0"/>
              </a:spcBef>
              <a:buClr>
                <a:schemeClr val="dk1"/>
              </a:buClr>
              <a:buFont typeface="Arial"/>
              <a:buNone/>
            </a:pPr>
            <a:endParaRPr sz="1800" dirty="0">
              <a:solidFill>
                <a:schemeClr val="dk1"/>
              </a:solidFill>
            </a:endParaRPr>
          </a:p>
          <a:p>
            <a:pPr marL="457200" lvl="0" indent="-342900" rtl="0">
              <a:lnSpc>
                <a:spcPct val="115000"/>
              </a:lnSpc>
              <a:spcBef>
                <a:spcPts val="0"/>
              </a:spcBef>
              <a:buClr>
                <a:schemeClr val="dk1"/>
              </a:buClr>
              <a:buSzPct val="100000"/>
              <a:buChar char="●"/>
            </a:pPr>
            <a:r>
              <a:rPr lang="en-CA" sz="1800" dirty="0">
                <a:solidFill>
                  <a:schemeClr val="dk1"/>
                </a:solidFill>
              </a:rPr>
              <a:t> “Ongoing duty to report”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8">
                                            <p:txEl>
                                              <p:pRg st="1" end="1"/>
                                            </p:txEl>
                                          </p:spTgt>
                                        </p:tgtEl>
                                        <p:attrNameLst>
                                          <p:attrName>style.visibility</p:attrName>
                                        </p:attrNameLst>
                                      </p:cBhvr>
                                      <p:to>
                                        <p:strVal val="visible"/>
                                      </p:to>
                                    </p:set>
                                    <p:animEffect transition="in" filter="fade">
                                      <p:cBhvr>
                                        <p:cTn id="7" dur="1000"/>
                                        <p:tgtEl>
                                          <p:spTgt spid="5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8">
                                            <p:txEl>
                                              <p:pRg st="4" end="4"/>
                                            </p:txEl>
                                          </p:spTgt>
                                        </p:tgtEl>
                                        <p:attrNameLst>
                                          <p:attrName>style.visibility</p:attrName>
                                        </p:attrNameLst>
                                      </p:cBhvr>
                                      <p:to>
                                        <p:strVal val="visible"/>
                                      </p:to>
                                    </p:set>
                                    <p:animEffect transition="in" filter="fade">
                                      <p:cBhvr>
                                        <p:cTn id="12" dur="1000"/>
                                        <p:tgtEl>
                                          <p:spTgt spid="5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Shape 543"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544" name="Shape 544"/>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545" name="Shape 545"/>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546" name="Shape 546"/>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547" name="Shape 547"/>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548" name="Shape 548"/>
          <p:cNvSpPr txBox="1"/>
          <p:nvPr/>
        </p:nvSpPr>
        <p:spPr>
          <a:xfrm>
            <a:off x="171025" y="1111650"/>
            <a:ext cx="8431500" cy="44808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CA" sz="1800" b="1" dirty="0">
                <a:solidFill>
                  <a:schemeClr val="dk1"/>
                </a:solidFill>
              </a:rPr>
              <a:t>PROCEDURE INVOLVING THE ABUSE OF A CHILD</a:t>
            </a:r>
            <a:r>
              <a:rPr lang="en-CA" sz="1800" dirty="0">
                <a:solidFill>
                  <a:schemeClr val="dk1"/>
                </a:solidFill>
              </a:rPr>
              <a:t> </a:t>
            </a:r>
          </a:p>
          <a:p>
            <a:pPr marL="457200" lvl="0" indent="-342900" rtl="0">
              <a:lnSpc>
                <a:spcPct val="115000"/>
              </a:lnSpc>
              <a:spcBef>
                <a:spcPts val="0"/>
              </a:spcBef>
              <a:spcAft>
                <a:spcPts val="1600"/>
              </a:spcAft>
              <a:buClr>
                <a:schemeClr val="dk1"/>
              </a:buClr>
              <a:buSzPct val="100000"/>
              <a:buChar char="●"/>
            </a:pPr>
            <a:r>
              <a:rPr lang="en-CA" sz="1800" dirty="0">
                <a:solidFill>
                  <a:schemeClr val="dk1"/>
                </a:solidFill>
              </a:rPr>
              <a:t>Notify the Children’s Aid Society and the Executive Director</a:t>
            </a:r>
          </a:p>
          <a:p>
            <a:pPr marL="457200" lvl="0" indent="-228600" rtl="0">
              <a:lnSpc>
                <a:spcPct val="115000"/>
              </a:lnSpc>
              <a:spcBef>
                <a:spcPts val="0"/>
              </a:spcBef>
              <a:buClr>
                <a:schemeClr val="dk1"/>
              </a:buClr>
              <a:buSzPct val="100000"/>
              <a:buNone/>
            </a:pPr>
            <a:r>
              <a:rPr lang="en-CA" sz="1800" dirty="0">
                <a:solidFill>
                  <a:schemeClr val="dk1"/>
                </a:solidFill>
              </a:rPr>
              <a:t>							</a:t>
            </a:r>
          </a:p>
          <a:p>
            <a:pPr lvl="0" rtl="0">
              <a:lnSpc>
                <a:spcPct val="115000"/>
              </a:lnSpc>
              <a:spcBef>
                <a:spcPts val="0"/>
              </a:spcBef>
              <a:buNone/>
            </a:pPr>
            <a:endParaRPr sz="1800" dirty="0">
              <a:solidFill>
                <a:schemeClr val="dk1"/>
              </a:solidFill>
            </a:endParaRPr>
          </a:p>
          <a:p>
            <a:pPr marL="457200" lvl="0" indent="-342900" rtl="0">
              <a:lnSpc>
                <a:spcPct val="115000"/>
              </a:lnSpc>
              <a:spcBef>
                <a:spcPts val="0"/>
              </a:spcBef>
              <a:buClr>
                <a:schemeClr val="dk1"/>
              </a:buClr>
              <a:buSzPct val="100000"/>
              <a:buChar char="●"/>
            </a:pPr>
            <a:r>
              <a:rPr lang="en-CA" sz="1800" dirty="0">
                <a:solidFill>
                  <a:schemeClr val="dk1"/>
                </a:solidFill>
              </a:rPr>
              <a:t>The Executive Director will support the reporting person</a:t>
            </a:r>
          </a:p>
          <a:p>
            <a:pPr marL="457200" lvl="0" indent="-228600" rtl="0">
              <a:lnSpc>
                <a:spcPct val="115000"/>
              </a:lnSpc>
              <a:spcBef>
                <a:spcPts val="0"/>
              </a:spcBef>
              <a:buClr>
                <a:schemeClr val="dk1"/>
              </a:buClr>
              <a:buSzPct val="100000"/>
              <a:buNone/>
            </a:pPr>
            <a:r>
              <a:rPr lang="en-CA" sz="1800" dirty="0">
                <a:solidFill>
                  <a:schemeClr val="dk1"/>
                </a:solidFill>
              </a:rPr>
              <a:t>							</a:t>
            </a:r>
          </a:p>
          <a:p>
            <a:pPr lvl="0" rtl="0">
              <a:lnSpc>
                <a:spcPct val="115000"/>
              </a:lnSpc>
              <a:spcBef>
                <a:spcPts val="0"/>
              </a:spcBef>
              <a:buClr>
                <a:schemeClr val="dk1"/>
              </a:buClr>
              <a:buFont typeface="Arial"/>
              <a:buNone/>
            </a:pPr>
            <a:endParaRPr sz="1800" dirty="0">
              <a:solidFill>
                <a:schemeClr val="dk1"/>
              </a:solidFill>
            </a:endParaRPr>
          </a:p>
          <a:p>
            <a:pPr marL="457200" lvl="0" indent="-342900" rtl="0">
              <a:lnSpc>
                <a:spcPct val="115000"/>
              </a:lnSpc>
              <a:spcBef>
                <a:spcPts val="0"/>
              </a:spcBef>
              <a:buClr>
                <a:schemeClr val="dk1"/>
              </a:buClr>
              <a:buSzPct val="100000"/>
              <a:buChar char="●"/>
            </a:pPr>
            <a:r>
              <a:rPr lang="en-CA" sz="1800" dirty="0">
                <a:solidFill>
                  <a:schemeClr val="dk1"/>
                </a:solidFill>
              </a:rPr>
              <a:t>All details of the file will be kept confidential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8">
                                            <p:txEl>
                                              <p:pRg st="1" end="1"/>
                                            </p:txEl>
                                          </p:spTgt>
                                        </p:tgtEl>
                                        <p:attrNameLst>
                                          <p:attrName>style.visibility</p:attrName>
                                        </p:attrNameLst>
                                      </p:cBhvr>
                                      <p:to>
                                        <p:strVal val="visible"/>
                                      </p:to>
                                    </p:set>
                                    <p:animEffect transition="in" filter="fade">
                                      <p:cBhvr>
                                        <p:cTn id="7" dur="1000"/>
                                        <p:tgtEl>
                                          <p:spTgt spid="5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8">
                                            <p:txEl>
                                              <p:pRg st="4" end="4"/>
                                            </p:txEl>
                                          </p:spTgt>
                                        </p:tgtEl>
                                        <p:attrNameLst>
                                          <p:attrName>style.visibility</p:attrName>
                                        </p:attrNameLst>
                                      </p:cBhvr>
                                      <p:to>
                                        <p:strVal val="visible"/>
                                      </p:to>
                                    </p:set>
                                    <p:animEffect transition="in" filter="fade">
                                      <p:cBhvr>
                                        <p:cTn id="12" dur="1000"/>
                                        <p:tgtEl>
                                          <p:spTgt spid="54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8">
                                            <p:txEl>
                                              <p:pRg st="7" end="7"/>
                                            </p:txEl>
                                          </p:spTgt>
                                        </p:tgtEl>
                                        <p:attrNameLst>
                                          <p:attrName>style.visibility</p:attrName>
                                        </p:attrNameLst>
                                      </p:cBhvr>
                                      <p:to>
                                        <p:strVal val="visible"/>
                                      </p:to>
                                    </p:set>
                                    <p:animEffect transition="in" filter="fade">
                                      <p:cBhvr>
                                        <p:cTn id="17" dur="1000"/>
                                        <p:tgtEl>
                                          <p:spTgt spid="5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Shape 563"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564" name="Shape 564"/>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565" name="Shape 565"/>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566" name="Shape 566"/>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567" name="Shape 567"/>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568" name="Shape 568"/>
          <p:cNvSpPr txBox="1"/>
          <p:nvPr/>
        </p:nvSpPr>
        <p:spPr>
          <a:xfrm>
            <a:off x="549587" y="2069375"/>
            <a:ext cx="8175000" cy="2411400"/>
          </a:xfrm>
          <a:prstGeom prst="rect">
            <a:avLst/>
          </a:prstGeom>
          <a:noFill/>
          <a:ln>
            <a:noFill/>
          </a:ln>
        </p:spPr>
        <p:txBody>
          <a:bodyPr lIns="91425" tIns="91425" rIns="91425" bIns="91425" anchor="t" anchorCtr="0">
            <a:noAutofit/>
          </a:bodyPr>
          <a:lstStyle/>
          <a:p>
            <a:pPr lvl="0" algn="l" rtl="0">
              <a:spcBef>
                <a:spcPts val="0"/>
              </a:spcBef>
              <a:buNone/>
            </a:pPr>
            <a:endParaRPr sz="4800"/>
          </a:p>
        </p:txBody>
      </p:sp>
      <p:sp>
        <p:nvSpPr>
          <p:cNvPr id="569" name="Shape 569"/>
          <p:cNvSpPr txBox="1"/>
          <p:nvPr/>
        </p:nvSpPr>
        <p:spPr>
          <a:xfrm>
            <a:off x="119725" y="1060350"/>
            <a:ext cx="8807700" cy="5138100"/>
          </a:xfrm>
          <a:prstGeom prst="rect">
            <a:avLst/>
          </a:prstGeom>
          <a:noFill/>
          <a:ln>
            <a:noFill/>
          </a:ln>
        </p:spPr>
        <p:txBody>
          <a:bodyPr lIns="91425" tIns="91425" rIns="91425" bIns="91425" anchor="t" anchorCtr="0">
            <a:noAutofit/>
          </a:bodyPr>
          <a:lstStyle/>
          <a:p>
            <a:pPr lvl="0">
              <a:spcBef>
                <a:spcPts val="0"/>
              </a:spcBef>
              <a:buNone/>
            </a:pPr>
            <a:endParaRPr sz="2400"/>
          </a:p>
          <a:p>
            <a:pPr lvl="0">
              <a:spcBef>
                <a:spcPts val="0"/>
              </a:spcBef>
              <a:buNone/>
            </a:pPr>
            <a:endParaRPr sz="2400"/>
          </a:p>
          <a:p>
            <a:pPr lvl="0">
              <a:spcBef>
                <a:spcPts val="0"/>
              </a:spcBef>
              <a:buNone/>
            </a:pPr>
            <a:endParaRPr sz="2400"/>
          </a:p>
        </p:txBody>
      </p:sp>
      <p:sp>
        <p:nvSpPr>
          <p:cNvPr id="570" name="Shape 570"/>
          <p:cNvSpPr txBox="1"/>
          <p:nvPr/>
        </p:nvSpPr>
        <p:spPr>
          <a:xfrm>
            <a:off x="119725" y="1285125"/>
            <a:ext cx="6769500" cy="3951900"/>
          </a:xfrm>
          <a:prstGeom prst="rect">
            <a:avLst/>
          </a:prstGeom>
          <a:noFill/>
          <a:ln>
            <a:noFill/>
          </a:ln>
        </p:spPr>
        <p:txBody>
          <a:bodyPr lIns="91425" tIns="91425" rIns="91425" bIns="91425" anchor="t" anchorCtr="0">
            <a:noAutofit/>
          </a:bodyPr>
          <a:lstStyle/>
          <a:p>
            <a:pPr marL="457200" lvl="0" indent="-406400" rtl="0">
              <a:spcBef>
                <a:spcPts val="0"/>
              </a:spcBef>
              <a:buSzPct val="100000"/>
              <a:buChar char="●"/>
            </a:pPr>
            <a:r>
              <a:rPr lang="en-CA" sz="2800"/>
              <a:t>Imminent Harm to Self or Others</a:t>
            </a:r>
          </a:p>
          <a:p>
            <a:pPr lvl="0" rtl="0">
              <a:spcBef>
                <a:spcPts val="0"/>
              </a:spcBef>
              <a:buNone/>
            </a:pPr>
            <a:endParaRPr sz="2800"/>
          </a:p>
          <a:p>
            <a:pPr marL="457200" lvl="0" indent="-406400" rtl="0">
              <a:spcBef>
                <a:spcPts val="0"/>
              </a:spcBef>
              <a:buSzPct val="100000"/>
              <a:buChar char="●"/>
            </a:pPr>
            <a:r>
              <a:rPr lang="en-CA" sz="2800"/>
              <a:t>Elder Abuse</a:t>
            </a:r>
          </a:p>
          <a:p>
            <a:pPr lvl="0" rtl="0">
              <a:spcBef>
                <a:spcPts val="0"/>
              </a:spcBef>
              <a:buNone/>
            </a:pPr>
            <a:endParaRPr sz="2800"/>
          </a:p>
          <a:p>
            <a:pPr marL="457200" lvl="0" indent="-406400" rtl="0">
              <a:spcBef>
                <a:spcPts val="0"/>
              </a:spcBef>
              <a:buSzPct val="100000"/>
              <a:buChar char="●"/>
            </a:pPr>
            <a:r>
              <a:rPr lang="en-CA" sz="2800"/>
              <a:t>Adults With a Developmental Disability</a:t>
            </a:r>
          </a:p>
          <a:p>
            <a:pPr lvl="0" rtl="0">
              <a:spcBef>
                <a:spcPts val="0"/>
              </a:spcBef>
              <a:buNone/>
            </a:pPr>
            <a:endParaRPr sz="2800"/>
          </a:p>
          <a:p>
            <a:pPr marL="457200" lvl="0" indent="-406400">
              <a:spcBef>
                <a:spcPts val="0"/>
              </a:spcBef>
              <a:buSzPct val="100000"/>
              <a:buChar char="●"/>
            </a:pPr>
            <a:r>
              <a:rPr lang="en-CA" sz="2800"/>
              <a:t>When Required by Law</a:t>
            </a:r>
          </a:p>
        </p:txBody>
      </p:sp>
      <p:pic>
        <p:nvPicPr>
          <p:cNvPr id="571" name="Shape 571"/>
          <p:cNvPicPr preferRelativeResize="0"/>
          <p:nvPr/>
        </p:nvPicPr>
        <p:blipFill>
          <a:blip r:embed="rId4">
            <a:alphaModFix/>
          </a:blip>
          <a:stretch>
            <a:fillRect/>
          </a:stretch>
        </p:blipFill>
        <p:spPr>
          <a:xfrm>
            <a:off x="6613250" y="3761076"/>
            <a:ext cx="2437475" cy="2437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0">
                                            <p:txEl>
                                              <p:pRg st="0" end="0"/>
                                            </p:txEl>
                                          </p:spTgt>
                                        </p:tgtEl>
                                        <p:attrNameLst>
                                          <p:attrName>style.visibility</p:attrName>
                                        </p:attrNameLst>
                                      </p:cBhvr>
                                      <p:to>
                                        <p:strVal val="visible"/>
                                      </p:to>
                                    </p:set>
                                    <p:animEffect transition="in" filter="fade">
                                      <p:cBhvr>
                                        <p:cTn id="7" dur="1000"/>
                                        <p:tgtEl>
                                          <p:spTgt spid="5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0">
                                            <p:txEl>
                                              <p:pRg st="2" end="2"/>
                                            </p:txEl>
                                          </p:spTgt>
                                        </p:tgtEl>
                                        <p:attrNameLst>
                                          <p:attrName>style.visibility</p:attrName>
                                        </p:attrNameLst>
                                      </p:cBhvr>
                                      <p:to>
                                        <p:strVal val="visible"/>
                                      </p:to>
                                    </p:set>
                                    <p:animEffect transition="in" filter="fade">
                                      <p:cBhvr>
                                        <p:cTn id="12" dur="1000"/>
                                        <p:tgtEl>
                                          <p:spTgt spid="5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0">
                                            <p:txEl>
                                              <p:pRg st="4" end="4"/>
                                            </p:txEl>
                                          </p:spTgt>
                                        </p:tgtEl>
                                        <p:attrNameLst>
                                          <p:attrName>style.visibility</p:attrName>
                                        </p:attrNameLst>
                                      </p:cBhvr>
                                      <p:to>
                                        <p:strVal val="visible"/>
                                      </p:to>
                                    </p:set>
                                    <p:animEffect transition="in" filter="fade">
                                      <p:cBhvr>
                                        <p:cTn id="17" dur="1000"/>
                                        <p:tgtEl>
                                          <p:spTgt spid="57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0">
                                            <p:txEl>
                                              <p:pRg st="6" end="6"/>
                                            </p:txEl>
                                          </p:spTgt>
                                        </p:tgtEl>
                                        <p:attrNameLst>
                                          <p:attrName>style.visibility</p:attrName>
                                        </p:attrNameLst>
                                      </p:cBhvr>
                                      <p:to>
                                        <p:strVal val="visible"/>
                                      </p:to>
                                    </p:set>
                                    <p:animEffect transition="in" filter="fade">
                                      <p:cBhvr>
                                        <p:cTn id="22" dur="1000"/>
                                        <p:tgtEl>
                                          <p:spTgt spid="5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Shape 563"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564" name="Shape 564"/>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565" name="Shape 565"/>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566" name="Shape 566"/>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567" name="Shape 567"/>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568" name="Shape 568"/>
          <p:cNvSpPr txBox="1"/>
          <p:nvPr/>
        </p:nvSpPr>
        <p:spPr>
          <a:xfrm>
            <a:off x="549587" y="2069375"/>
            <a:ext cx="8175000" cy="2411400"/>
          </a:xfrm>
          <a:prstGeom prst="rect">
            <a:avLst/>
          </a:prstGeom>
          <a:noFill/>
          <a:ln>
            <a:noFill/>
          </a:ln>
        </p:spPr>
        <p:txBody>
          <a:bodyPr lIns="91425" tIns="91425" rIns="91425" bIns="91425" anchor="t" anchorCtr="0">
            <a:noAutofit/>
          </a:bodyPr>
          <a:lstStyle/>
          <a:p>
            <a:pPr lvl="0" algn="l" rtl="0">
              <a:spcBef>
                <a:spcPts val="0"/>
              </a:spcBef>
              <a:buNone/>
            </a:pPr>
            <a:endParaRPr sz="4800"/>
          </a:p>
        </p:txBody>
      </p:sp>
      <p:sp>
        <p:nvSpPr>
          <p:cNvPr id="569" name="Shape 569"/>
          <p:cNvSpPr txBox="1"/>
          <p:nvPr/>
        </p:nvSpPr>
        <p:spPr>
          <a:xfrm>
            <a:off x="119725" y="1060350"/>
            <a:ext cx="8807700" cy="5138100"/>
          </a:xfrm>
          <a:prstGeom prst="rect">
            <a:avLst/>
          </a:prstGeom>
          <a:noFill/>
          <a:ln>
            <a:noFill/>
          </a:ln>
        </p:spPr>
        <p:txBody>
          <a:bodyPr lIns="91425" tIns="91425" rIns="91425" bIns="91425" anchor="t" anchorCtr="0">
            <a:noAutofit/>
          </a:bodyPr>
          <a:lstStyle/>
          <a:p>
            <a:pPr lvl="0">
              <a:spcBef>
                <a:spcPts val="0"/>
              </a:spcBef>
              <a:buNone/>
            </a:pPr>
            <a:endParaRPr sz="2400"/>
          </a:p>
          <a:p>
            <a:pPr lvl="0">
              <a:spcBef>
                <a:spcPts val="0"/>
              </a:spcBef>
              <a:buNone/>
            </a:pPr>
            <a:endParaRPr sz="2400"/>
          </a:p>
          <a:p>
            <a:pPr lvl="0">
              <a:spcBef>
                <a:spcPts val="0"/>
              </a:spcBef>
              <a:buNone/>
            </a:pPr>
            <a:endParaRPr sz="2400"/>
          </a:p>
        </p:txBody>
      </p:sp>
      <p:sp>
        <p:nvSpPr>
          <p:cNvPr id="570" name="Shape 570"/>
          <p:cNvSpPr txBox="1"/>
          <p:nvPr/>
        </p:nvSpPr>
        <p:spPr>
          <a:xfrm>
            <a:off x="119724" y="1285124"/>
            <a:ext cx="8954115" cy="4904799"/>
          </a:xfrm>
          <a:prstGeom prst="rect">
            <a:avLst/>
          </a:prstGeom>
          <a:noFill/>
          <a:ln>
            <a:noFill/>
          </a:ln>
        </p:spPr>
        <p:txBody>
          <a:bodyPr lIns="91425" tIns="91425" rIns="91425" bIns="91425" anchor="t" anchorCtr="0">
            <a:noAutofit/>
          </a:bodyPr>
          <a:lstStyle/>
          <a:p>
            <a:pPr marL="50800" lvl="0">
              <a:buSzPct val="100000"/>
            </a:pPr>
            <a:r>
              <a:rPr lang="en-CA" sz="1100" dirty="0"/>
              <a:t>				References </a:t>
            </a:r>
          </a:p>
          <a:p>
            <a:pPr marL="457200" lvl="0" indent="-406400">
              <a:buSzPct val="100000"/>
              <a:buChar char="●"/>
            </a:pPr>
            <a:r>
              <a:rPr lang="en-CA" sz="1100" dirty="0"/>
              <a:t>Child and Family Services Act, R.S.O. 1990, c. C.11. Retrieved from https://www.ontario.ca/laws/statute/90c11</a:t>
            </a:r>
          </a:p>
          <a:p>
            <a:pPr marL="50800" lvl="0">
              <a:buSzPct val="100000"/>
            </a:pPr>
            <a:endParaRPr lang="en-CA" sz="1100" dirty="0"/>
          </a:p>
          <a:p>
            <a:pPr marL="457200" lvl="0" indent="-406400">
              <a:buSzPct val="100000"/>
              <a:buChar char="●"/>
            </a:pPr>
            <a:endParaRPr lang="en-CA" sz="1100" dirty="0"/>
          </a:p>
          <a:p>
            <a:pPr marL="457200" lvl="0" indent="-406400">
              <a:buSzPct val="100000"/>
              <a:buChar char="●"/>
            </a:pPr>
            <a:r>
              <a:rPr lang="en-CA" sz="1100" dirty="0"/>
              <a:t>Elder Abuse Ontario. (</a:t>
            </a:r>
            <a:r>
              <a:rPr lang="en-CA" sz="1100" dirty="0" err="1"/>
              <a:t>n.d.</a:t>
            </a:r>
            <a:r>
              <a:rPr lang="en-CA" sz="1100" dirty="0"/>
              <a:t>). </a:t>
            </a:r>
            <a:r>
              <a:rPr lang="en-CA" sz="1100" i="1" dirty="0"/>
              <a:t>Legislation and Reporting</a:t>
            </a:r>
            <a:r>
              <a:rPr lang="en-CA" sz="1100" dirty="0"/>
              <a:t>. Retrieved from http://www.elderabuseontario.com/what-is-elder		-abuse/legislation-reporting/</a:t>
            </a:r>
          </a:p>
          <a:p>
            <a:pPr marL="457200" lvl="0" indent="-406400">
              <a:buSzPct val="100000"/>
              <a:buChar char="●"/>
            </a:pPr>
            <a:endParaRPr lang="en-CA" sz="1100" dirty="0"/>
          </a:p>
          <a:p>
            <a:pPr marL="457200" lvl="0" indent="-406400">
              <a:buSzPct val="100000"/>
              <a:buChar char="●"/>
            </a:pPr>
            <a:r>
              <a:rPr lang="en-CA" sz="1100" dirty="0"/>
              <a:t>Freedom of Information and Protection of Privacy Act, R.S.O. 1990, c. F.31. Retrieved from https://www.ontario.ca/laws/statute/90f31</a:t>
            </a:r>
          </a:p>
          <a:p>
            <a:pPr marL="50800" lvl="0">
              <a:buSzPct val="100000"/>
            </a:pPr>
            <a:endParaRPr lang="en-CA" sz="1100" dirty="0"/>
          </a:p>
          <a:p>
            <a:pPr marL="457200" lvl="0" indent="-406400">
              <a:buSzPct val="100000"/>
              <a:buChar char="●"/>
            </a:pPr>
            <a:endParaRPr lang="en-CA" sz="1100" dirty="0"/>
          </a:p>
          <a:p>
            <a:pPr marL="457200" lvl="0" indent="-406400">
              <a:buSzPct val="100000"/>
              <a:buChar char="●"/>
            </a:pPr>
            <a:r>
              <a:rPr lang="en-CA" sz="1100" dirty="0"/>
              <a:t>Kasdorff, D., &amp; </a:t>
            </a:r>
            <a:r>
              <a:rPr lang="en-CA" sz="1100" dirty="0" err="1"/>
              <a:t>Erb</a:t>
            </a:r>
            <a:r>
              <a:rPr lang="en-CA" sz="1100" dirty="0"/>
              <a:t>, B. (2010). </a:t>
            </a:r>
            <a:r>
              <a:rPr lang="en-CA" sz="1100" i="1" dirty="0"/>
              <a:t>Serving victims of violence in rural communities: Challenges and best practices</a:t>
            </a:r>
            <a:r>
              <a:rPr lang="en-CA" sz="1100" dirty="0"/>
              <a:t>. Retrieved from		 http://library.queensu.ca/files/Rural%20Issues%20in%20Eastern%20Ontario%20Final%20Jan%2010%203.pdf</a:t>
            </a:r>
          </a:p>
          <a:p>
            <a:pPr marL="457200" lvl="0" indent="-406400">
              <a:buSzPct val="100000"/>
              <a:buChar char="●"/>
            </a:pPr>
            <a:endParaRPr lang="en-CA" sz="1100" dirty="0"/>
          </a:p>
          <a:p>
            <a:pPr marL="457200" lvl="0" indent="-406400">
              <a:buSzPct val="100000"/>
              <a:buChar char="●"/>
            </a:pPr>
            <a:endParaRPr lang="en-CA" sz="1100" dirty="0"/>
          </a:p>
          <a:p>
            <a:pPr marL="457200" lvl="0" indent="-406400">
              <a:buSzPct val="100000"/>
              <a:buChar char="●"/>
            </a:pPr>
            <a:endParaRPr lang="en-CA" sz="1100" dirty="0"/>
          </a:p>
          <a:p>
            <a:pPr marL="457200" lvl="0" indent="-406400">
              <a:buSzPct val="100000"/>
              <a:buChar char="●"/>
            </a:pPr>
            <a:r>
              <a:rPr lang="en-CA" sz="1100" dirty="0"/>
              <a:t>Lanark County Community Justice Program. (</a:t>
            </a:r>
            <a:r>
              <a:rPr lang="en-CA" sz="1100" dirty="0" err="1"/>
              <a:t>n.d.</a:t>
            </a:r>
            <a:r>
              <a:rPr lang="en-CA" sz="1100" dirty="0"/>
              <a:t>). </a:t>
            </a:r>
            <a:r>
              <a:rPr lang="en-CA" sz="1100" i="1" dirty="0"/>
              <a:t>Policies and procedures</a:t>
            </a:r>
            <a:r>
              <a:rPr lang="en-CA" sz="1100" dirty="0"/>
              <a:t>. Retrieved from http://www.commjustice.org/lccjp-policies-	and-procedures-0</a:t>
            </a:r>
          </a:p>
          <a:p>
            <a:pPr marL="457200" lvl="0" indent="-406400">
              <a:buSzPct val="100000"/>
              <a:buChar char="●"/>
            </a:pPr>
            <a:endParaRPr lang="en-CA" sz="1100" dirty="0"/>
          </a:p>
          <a:p>
            <a:pPr marL="457200" lvl="0" indent="-406400">
              <a:buSzPct val="100000"/>
              <a:buChar char="●"/>
            </a:pPr>
            <a:endParaRPr lang="en-CA" sz="1100" dirty="0"/>
          </a:p>
          <a:p>
            <a:pPr marL="457200" lvl="0" indent="-406400">
              <a:buSzPct val="100000"/>
              <a:buChar char="●"/>
            </a:pPr>
            <a:r>
              <a:rPr lang="en-CA" sz="1100" dirty="0"/>
              <a:t>Ministry of Community and Social Services. (</a:t>
            </a:r>
            <a:r>
              <a:rPr lang="en-CA" sz="1100" dirty="0" err="1"/>
              <a:t>n.d</a:t>
            </a:r>
            <a:r>
              <a:rPr lang="en-CA" sz="1100" i="1" dirty="0" err="1"/>
              <a:t>.</a:t>
            </a:r>
            <a:r>
              <a:rPr lang="en-CA" sz="1100" i="1" dirty="0"/>
              <a:t>). </a:t>
            </a:r>
            <a:r>
              <a:rPr lang="en-CA" sz="1100" i="1" dirty="0" err="1"/>
              <a:t>ReportON</a:t>
            </a:r>
            <a:r>
              <a:rPr lang="en-CA" sz="1100" dirty="0"/>
              <a:t>. Retrieved from 	http://www.mcss.gov.on.ca/en/mcss/programs/developmental/reportON/</a:t>
            </a:r>
          </a:p>
          <a:p>
            <a:pPr marL="457200" lvl="0" indent="-406400">
              <a:buSzPct val="100000"/>
              <a:buChar char="●"/>
            </a:pPr>
            <a:endParaRPr lang="en-CA" sz="1100" dirty="0"/>
          </a:p>
          <a:p>
            <a:pPr marL="457200" lvl="0" indent="-406400">
              <a:buSzPct val="100000"/>
              <a:buChar char="●"/>
            </a:pPr>
            <a:endParaRPr lang="en-CA" sz="1100" dirty="0"/>
          </a:p>
        </p:txBody>
      </p:sp>
    </p:spTree>
    <p:extLst>
      <p:ext uri="{BB962C8B-B14F-4D97-AF65-F5344CB8AC3E}">
        <p14:creationId xmlns:p14="http://schemas.microsoft.com/office/powerpoint/2010/main" val="168676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134" name="Shape 134"/>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135" name="Shape 135"/>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136" name="Shape 136"/>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137" name="Shape 137"/>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138" name="Shape 138"/>
          <p:cNvSpPr txBox="1"/>
          <p:nvPr/>
        </p:nvSpPr>
        <p:spPr>
          <a:xfrm>
            <a:off x="321600" y="1327525"/>
            <a:ext cx="8631000" cy="3831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CA" sz="4800">
                <a:solidFill>
                  <a:schemeClr val="dk1"/>
                </a:solidFill>
              </a:rPr>
              <a:t>Freedom of Information and Protection of Privacy Act</a:t>
            </a:r>
          </a:p>
          <a:p>
            <a:pPr lvl="0" rtl="0">
              <a:lnSpc>
                <a:spcPct val="115000"/>
              </a:lnSpc>
              <a:spcBef>
                <a:spcPts val="0"/>
              </a:spcBef>
              <a:buNone/>
            </a:pPr>
            <a:endParaRPr sz="2800">
              <a:solidFill>
                <a:schemeClr val="dk1"/>
              </a:solidFill>
            </a:endParaRPr>
          </a:p>
        </p:txBody>
      </p:sp>
      <p:pic>
        <p:nvPicPr>
          <p:cNvPr id="139" name="Shape 139"/>
          <p:cNvPicPr preferRelativeResize="0"/>
          <p:nvPr/>
        </p:nvPicPr>
        <p:blipFill>
          <a:blip r:embed="rId4">
            <a:alphaModFix/>
          </a:blip>
          <a:stretch>
            <a:fillRect/>
          </a:stretch>
        </p:blipFill>
        <p:spPr>
          <a:xfrm>
            <a:off x="5868150" y="3760150"/>
            <a:ext cx="2438400" cy="2438400"/>
          </a:xfrm>
          <a:prstGeom prst="rect">
            <a:avLst/>
          </a:prstGeom>
          <a:noFill/>
          <a:ln>
            <a:noFill/>
          </a:ln>
        </p:spPr>
      </p:pic>
      <p:pic>
        <p:nvPicPr>
          <p:cNvPr id="140" name="Shape 140"/>
          <p:cNvPicPr preferRelativeResize="0"/>
          <p:nvPr/>
        </p:nvPicPr>
        <p:blipFill>
          <a:blip r:embed="rId5">
            <a:alphaModFix/>
          </a:blip>
          <a:stretch>
            <a:fillRect/>
          </a:stretch>
        </p:blipFill>
        <p:spPr>
          <a:xfrm>
            <a:off x="409548" y="3986650"/>
            <a:ext cx="2779749" cy="2085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146" name="Shape 146"/>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147" name="Shape 147"/>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148" name="Shape 148"/>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149" name="Shape 149"/>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graphicFrame>
        <p:nvGraphicFramePr>
          <p:cNvPr id="150" name="Shape 150"/>
          <p:cNvGraphicFramePr/>
          <p:nvPr/>
        </p:nvGraphicFramePr>
        <p:xfrm>
          <a:off x="798225" y="1466600"/>
          <a:ext cx="7239000" cy="2950050"/>
        </p:xfrm>
        <a:graphic>
          <a:graphicData uri="http://schemas.openxmlformats.org/drawingml/2006/table">
            <a:tbl>
              <a:tblPr>
                <a:noFill/>
                <a:tableStyleId>{0D49598C-8405-4798-990E-15818F7A44A5}</a:tableStyleId>
              </a:tblPr>
              <a:tblGrid>
                <a:gridCol w="3619500">
                  <a:extLst>
                    <a:ext uri="{9D8B030D-6E8A-4147-A177-3AD203B41FA5}">
                      <a16:colId xmlns:a16="http://schemas.microsoft.com/office/drawing/2014/main" xmlns="" val="20000"/>
                    </a:ext>
                  </a:extLst>
                </a:gridCol>
                <a:gridCol w="3619500">
                  <a:extLst>
                    <a:ext uri="{9D8B030D-6E8A-4147-A177-3AD203B41FA5}">
                      <a16:colId xmlns:a16="http://schemas.microsoft.com/office/drawing/2014/main" xmlns="" val="20001"/>
                    </a:ext>
                  </a:extLst>
                </a:gridCol>
              </a:tblGrid>
              <a:tr h="1112900">
                <a:tc>
                  <a:txBody>
                    <a:bodyPr/>
                    <a:lstStyle/>
                    <a:p>
                      <a:pPr lvl="0" algn="ctr">
                        <a:spcBef>
                          <a:spcPts val="0"/>
                        </a:spcBef>
                        <a:buNone/>
                      </a:pPr>
                      <a:r>
                        <a:rPr lang="en-CA" sz="2800"/>
                        <a:t>Personal Information</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lvl="0" algn="ctr">
                        <a:spcBef>
                          <a:spcPts val="0"/>
                        </a:spcBef>
                        <a:buNone/>
                      </a:pPr>
                      <a:r>
                        <a:rPr lang="en-CA" sz="2800"/>
                        <a:t>Record</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37150">
                <a:tc>
                  <a:txBody>
                    <a:bodyPr/>
                    <a:lstStyle/>
                    <a:p>
                      <a:pPr lvl="0">
                        <a:spcBef>
                          <a:spcPts val="0"/>
                        </a:spcBef>
                        <a:buNone/>
                      </a:pPr>
                      <a:endParaRP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151" name="Shape 151"/>
          <p:cNvPicPr preferRelativeResize="0"/>
          <p:nvPr/>
        </p:nvPicPr>
        <p:blipFill>
          <a:blip r:embed="rId4">
            <a:alphaModFix/>
          </a:blip>
          <a:stretch>
            <a:fillRect/>
          </a:stretch>
        </p:blipFill>
        <p:spPr>
          <a:xfrm>
            <a:off x="1905525" y="2873050"/>
            <a:ext cx="1485900" cy="1485900"/>
          </a:xfrm>
          <a:prstGeom prst="rect">
            <a:avLst/>
          </a:prstGeom>
          <a:noFill/>
          <a:ln>
            <a:noFill/>
          </a:ln>
        </p:spPr>
      </p:pic>
      <p:pic>
        <p:nvPicPr>
          <p:cNvPr id="152" name="Shape 152"/>
          <p:cNvPicPr preferRelativeResize="0"/>
          <p:nvPr/>
        </p:nvPicPr>
        <p:blipFill>
          <a:blip r:embed="rId4">
            <a:alphaModFix/>
          </a:blip>
          <a:stretch>
            <a:fillRect/>
          </a:stretch>
        </p:blipFill>
        <p:spPr>
          <a:xfrm>
            <a:off x="5439950" y="2803625"/>
            <a:ext cx="1485900" cy="1485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158" name="Shape 158"/>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159" name="Shape 159"/>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160" name="Shape 160"/>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161" name="Shape 161"/>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162" name="Shape 162"/>
          <p:cNvSpPr txBox="1"/>
          <p:nvPr/>
        </p:nvSpPr>
        <p:spPr>
          <a:xfrm>
            <a:off x="610200" y="1227000"/>
            <a:ext cx="8053800" cy="3000000"/>
          </a:xfrm>
          <a:prstGeom prst="rect">
            <a:avLst/>
          </a:prstGeom>
          <a:noFill/>
          <a:ln>
            <a:noFill/>
          </a:ln>
        </p:spPr>
        <p:txBody>
          <a:bodyPr lIns="91425" tIns="91425" rIns="91425" bIns="91425" anchor="ctr" anchorCtr="0">
            <a:noAutofit/>
          </a:bodyPr>
          <a:lstStyle/>
          <a:p>
            <a:pPr lvl="0" algn="ctr" rtl="0">
              <a:spcBef>
                <a:spcPts val="0"/>
              </a:spcBef>
              <a:buNone/>
            </a:pPr>
            <a:r>
              <a:rPr lang="en-CA" sz="4800">
                <a:solidFill>
                  <a:schemeClr val="dk1"/>
                </a:solidFill>
              </a:rPr>
              <a:t>Policies and Procedures</a:t>
            </a:r>
            <a:r>
              <a:rPr lang="en-CA" sz="2800">
                <a:solidFill>
                  <a:schemeClr val="dk1"/>
                </a:solidFill>
              </a:rPr>
              <a:t> </a:t>
            </a:r>
          </a:p>
        </p:txBody>
      </p:sp>
      <p:pic>
        <p:nvPicPr>
          <p:cNvPr id="163" name="Shape 163"/>
          <p:cNvPicPr preferRelativeResize="0"/>
          <p:nvPr/>
        </p:nvPicPr>
        <p:blipFill>
          <a:blip r:embed="rId4">
            <a:alphaModFix/>
          </a:blip>
          <a:stretch>
            <a:fillRect/>
          </a:stretch>
        </p:blipFill>
        <p:spPr>
          <a:xfrm>
            <a:off x="2745149" y="3247524"/>
            <a:ext cx="2732799" cy="273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169" name="Shape 169"/>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170" name="Shape 170"/>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171" name="Shape 171"/>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172" name="Shape 172"/>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173" name="Shape 173"/>
          <p:cNvSpPr txBox="1"/>
          <p:nvPr/>
        </p:nvSpPr>
        <p:spPr>
          <a:xfrm>
            <a:off x="0" y="262325"/>
            <a:ext cx="9356400" cy="2448300"/>
          </a:xfrm>
          <a:prstGeom prst="rect">
            <a:avLst/>
          </a:prstGeom>
          <a:noFill/>
          <a:ln>
            <a:noFill/>
          </a:ln>
        </p:spPr>
        <p:txBody>
          <a:bodyPr lIns="91425" tIns="91425" rIns="91425" bIns="91425" anchor="ctr" anchorCtr="0">
            <a:noAutofit/>
          </a:bodyPr>
          <a:lstStyle/>
          <a:p>
            <a:pPr lvl="0" algn="ctr" rtl="0">
              <a:spcBef>
                <a:spcPts val="0"/>
              </a:spcBef>
              <a:buNone/>
            </a:pPr>
            <a:r>
              <a:rPr lang="en-CA" sz="2800" dirty="0">
                <a:solidFill>
                  <a:schemeClr val="dk1"/>
                </a:solidFill>
              </a:rPr>
              <a:t>Lanark County Community Justice:</a:t>
            </a:r>
          </a:p>
          <a:p>
            <a:pPr lvl="0" algn="ctr" rtl="0">
              <a:spcBef>
                <a:spcPts val="0"/>
              </a:spcBef>
              <a:buNone/>
            </a:pPr>
            <a:r>
              <a:rPr lang="en-CA" sz="2800" dirty="0">
                <a:solidFill>
                  <a:schemeClr val="dk1"/>
                </a:solidFill>
              </a:rPr>
              <a:t>Confidentiality</a:t>
            </a:r>
          </a:p>
        </p:txBody>
      </p:sp>
      <p:sp>
        <p:nvSpPr>
          <p:cNvPr id="174" name="Shape 174"/>
          <p:cNvSpPr txBox="1"/>
          <p:nvPr/>
        </p:nvSpPr>
        <p:spPr>
          <a:xfrm>
            <a:off x="300150" y="2285975"/>
            <a:ext cx="8517000" cy="38400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CA" sz="1800">
                <a:solidFill>
                  <a:schemeClr val="dk1"/>
                </a:solidFill>
              </a:rPr>
              <a:t>Policy: Lanark County Community Justice Program staff and volunteers shall observe these guidelines concerning confidentiality of all information, records and files that may be used to identify forum participants or potential forum participants. All information, records and files are considered confidential and must be protected in accordance with LCCJP’s Agreement with the Ministry of the Attorney General pertaining to the Safekeeping and Destruction of Confidential Information; and the Freedom of Information and Protection of Privacy Act, as well as our own internal standards to protect the confidentiality of our clients, staff, students and volunteers.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180" name="Shape 180"/>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181" name="Shape 181"/>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182" name="Shape 182"/>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183" name="Shape 183"/>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184" name="Shape 184"/>
          <p:cNvSpPr txBox="1"/>
          <p:nvPr/>
        </p:nvSpPr>
        <p:spPr>
          <a:xfrm>
            <a:off x="0" y="974350"/>
            <a:ext cx="9170700" cy="1561500"/>
          </a:xfrm>
          <a:prstGeom prst="rect">
            <a:avLst/>
          </a:prstGeom>
          <a:noFill/>
          <a:ln>
            <a:noFill/>
          </a:ln>
        </p:spPr>
        <p:txBody>
          <a:bodyPr lIns="91425" tIns="91425" rIns="91425" bIns="91425" anchor="ctr" anchorCtr="0">
            <a:noAutofit/>
          </a:bodyPr>
          <a:lstStyle/>
          <a:p>
            <a:pPr lvl="0" algn="ctr" rtl="0">
              <a:spcBef>
                <a:spcPts val="0"/>
              </a:spcBef>
              <a:buNone/>
            </a:pPr>
            <a:r>
              <a:rPr lang="en-CA" sz="2800">
                <a:solidFill>
                  <a:schemeClr val="dk1"/>
                </a:solidFill>
              </a:rPr>
              <a:t>Part l-General</a:t>
            </a:r>
          </a:p>
        </p:txBody>
      </p:sp>
      <p:sp>
        <p:nvSpPr>
          <p:cNvPr id="185" name="Shape 185"/>
          <p:cNvSpPr txBox="1"/>
          <p:nvPr/>
        </p:nvSpPr>
        <p:spPr>
          <a:xfrm>
            <a:off x="611560" y="1511825"/>
            <a:ext cx="8483840" cy="4069500"/>
          </a:xfrm>
          <a:prstGeom prst="rect">
            <a:avLst/>
          </a:prstGeom>
          <a:noFill/>
          <a:ln>
            <a:noFill/>
          </a:ln>
        </p:spPr>
        <p:txBody>
          <a:bodyPr lIns="91425" tIns="91425" rIns="91425" bIns="91425" anchor="ctr" anchorCtr="0">
            <a:noAutofit/>
          </a:bodyPr>
          <a:lstStyle/>
          <a:p>
            <a:pPr marL="457200" lvl="0" indent="-342900" rtl="0">
              <a:lnSpc>
                <a:spcPct val="115000"/>
              </a:lnSpc>
              <a:spcBef>
                <a:spcPts val="0"/>
              </a:spcBef>
              <a:spcAft>
                <a:spcPts val="1600"/>
              </a:spcAft>
              <a:buClr>
                <a:schemeClr val="dk1"/>
              </a:buClr>
              <a:buSzPct val="100000"/>
              <a:buChar char="●"/>
            </a:pPr>
            <a:r>
              <a:rPr lang="en-CA" sz="1800">
                <a:solidFill>
                  <a:schemeClr val="dk1"/>
                </a:solidFill>
              </a:rPr>
              <a:t>Sign a Confidentiality Statement </a:t>
            </a:r>
          </a:p>
        </p:txBody>
      </p:sp>
      <p:pic>
        <p:nvPicPr>
          <p:cNvPr id="186" name="Shape 186"/>
          <p:cNvPicPr preferRelativeResize="0"/>
          <p:nvPr/>
        </p:nvPicPr>
        <p:blipFill>
          <a:blip r:embed="rId4">
            <a:alphaModFix/>
          </a:blip>
          <a:stretch>
            <a:fillRect/>
          </a:stretch>
        </p:blipFill>
        <p:spPr>
          <a:xfrm>
            <a:off x="3104600" y="3878917"/>
            <a:ext cx="2577950" cy="2061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6"/>
                                        </p:tgtEl>
                                        <p:attrNameLst>
                                          <p:attrName>style.visibility</p:attrName>
                                        </p:attrNameLst>
                                      </p:cBhvr>
                                      <p:to>
                                        <p:strVal val="visible"/>
                                      </p:to>
                                    </p:set>
                                    <p:animEffect transition="in" filter="fade">
                                      <p:cBhvr>
                                        <p:cTn id="11"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descr="Classy and authoritative"/>
          <p:cNvPicPr preferRelativeResize="0"/>
          <p:nvPr/>
        </p:nvPicPr>
        <p:blipFill rotWithShape="1">
          <a:blip r:embed="rId3">
            <a:alphaModFix/>
          </a:blip>
          <a:srcRect/>
          <a:stretch/>
        </p:blipFill>
        <p:spPr>
          <a:xfrm>
            <a:off x="-26690" y="-20216"/>
            <a:ext cx="9170700" cy="6878100"/>
          </a:xfrm>
          <a:prstGeom prst="rect">
            <a:avLst/>
          </a:prstGeom>
          <a:noFill/>
          <a:ln>
            <a:noFill/>
          </a:ln>
        </p:spPr>
      </p:pic>
      <p:sp>
        <p:nvSpPr>
          <p:cNvPr id="192" name="Shape 192"/>
          <p:cNvSpPr txBox="1">
            <a:spLocks noGrp="1"/>
          </p:cNvSpPr>
          <p:nvPr>
            <p:ph type="ftr" idx="11"/>
          </p:nvPr>
        </p:nvSpPr>
        <p:spPr>
          <a:xfrm>
            <a:off x="3189311" y="6376142"/>
            <a:ext cx="2895600" cy="1962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CA" sz="1400" b="1" i="0" u="none" strike="noStrike" cap="none">
                <a:solidFill>
                  <a:srgbClr val="C07E25"/>
                </a:solidFill>
                <a:latin typeface="Arial"/>
                <a:ea typeface="Arial"/>
                <a:cs typeface="Arial"/>
                <a:sym typeface="Arial"/>
              </a:rPr>
              <a:t>info@commjustice.org</a:t>
            </a:r>
          </a:p>
          <a:p>
            <a:pPr marL="0" marR="0" lvl="0" indent="0" algn="ctr" rtl="0">
              <a:spcBef>
                <a:spcPts val="0"/>
              </a:spcBef>
              <a:buSzPct val="25000"/>
              <a:buNone/>
            </a:pPr>
            <a:endParaRPr sz="1400" b="1" i="0" u="none" strike="noStrike" cap="none">
              <a:solidFill>
                <a:srgbClr val="C07E25"/>
              </a:solidFill>
              <a:latin typeface="Arial"/>
              <a:ea typeface="Arial"/>
              <a:cs typeface="Arial"/>
              <a:sym typeface="Arial"/>
            </a:endParaRPr>
          </a:p>
        </p:txBody>
      </p:sp>
      <p:sp>
        <p:nvSpPr>
          <p:cNvPr id="193" name="Shape 193"/>
          <p:cNvSpPr txBox="1">
            <a:spLocks noGrp="1"/>
          </p:cNvSpPr>
          <p:nvPr>
            <p:ph type="dt" idx="10"/>
          </p:nvPr>
        </p:nvSpPr>
        <p:spPr>
          <a:xfrm>
            <a:off x="611560" y="6198555"/>
            <a:ext cx="2133600" cy="365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CA" sz="1400" b="1" i="0" u="none" strike="noStrike" cap="none">
                <a:solidFill>
                  <a:srgbClr val="C07E25"/>
                </a:solidFill>
                <a:latin typeface="Arial"/>
                <a:ea typeface="Arial"/>
                <a:cs typeface="Arial"/>
                <a:sym typeface="Arial"/>
              </a:rPr>
              <a:t>www.commjustice.org</a:t>
            </a:r>
          </a:p>
        </p:txBody>
      </p:sp>
      <p:sp>
        <p:nvSpPr>
          <p:cNvPr id="194" name="Shape 194"/>
          <p:cNvSpPr txBox="1"/>
          <p:nvPr/>
        </p:nvSpPr>
        <p:spPr>
          <a:xfrm>
            <a:off x="5868144" y="6237312"/>
            <a:ext cx="3276000" cy="32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CA" sz="1400" b="1" i="0" u="none" strike="noStrike" cap="none">
                <a:solidFill>
                  <a:srgbClr val="C07E25"/>
                </a:solidFill>
                <a:latin typeface="Arial"/>
                <a:ea typeface="Arial"/>
                <a:cs typeface="Arial"/>
                <a:sym typeface="Arial"/>
              </a:rPr>
              <a:t>613-264-1558  or 1-888-264-1558</a:t>
            </a:r>
          </a:p>
        </p:txBody>
      </p:sp>
      <p:sp>
        <p:nvSpPr>
          <p:cNvPr id="195" name="Shape 195"/>
          <p:cNvSpPr txBox="1"/>
          <p:nvPr/>
        </p:nvSpPr>
        <p:spPr>
          <a:xfrm>
            <a:off x="28177" y="332656"/>
            <a:ext cx="63357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2800" b="1" i="0" u="none" strike="noStrike" cap="none">
                <a:solidFill>
                  <a:srgbClr val="C07E25"/>
                </a:solidFill>
                <a:latin typeface="Arial"/>
                <a:ea typeface="Arial"/>
                <a:cs typeface="Arial"/>
                <a:sym typeface="Arial"/>
              </a:rPr>
              <a:t>Lanark County Community Justice</a:t>
            </a:r>
          </a:p>
        </p:txBody>
      </p:sp>
      <p:sp>
        <p:nvSpPr>
          <p:cNvPr id="196" name="Shape 196"/>
          <p:cNvSpPr txBox="1"/>
          <p:nvPr/>
        </p:nvSpPr>
        <p:spPr>
          <a:xfrm>
            <a:off x="21300" y="855850"/>
            <a:ext cx="9231600" cy="1611600"/>
          </a:xfrm>
          <a:prstGeom prst="rect">
            <a:avLst/>
          </a:prstGeom>
          <a:noFill/>
          <a:ln>
            <a:noFill/>
          </a:ln>
        </p:spPr>
        <p:txBody>
          <a:bodyPr lIns="91425" tIns="91425" rIns="91425" bIns="91425" anchor="ctr" anchorCtr="0">
            <a:noAutofit/>
          </a:bodyPr>
          <a:lstStyle/>
          <a:p>
            <a:pPr lvl="0" algn="ctr" rtl="0">
              <a:spcBef>
                <a:spcPts val="0"/>
              </a:spcBef>
              <a:buNone/>
            </a:pPr>
            <a:r>
              <a:rPr lang="en-CA" sz="2800" dirty="0">
                <a:solidFill>
                  <a:schemeClr val="dk1"/>
                </a:solidFill>
              </a:rPr>
              <a:t>Part </a:t>
            </a:r>
            <a:r>
              <a:rPr lang="en-CA" sz="2800" dirty="0" err="1">
                <a:solidFill>
                  <a:schemeClr val="dk1"/>
                </a:solidFill>
              </a:rPr>
              <a:t>ll</a:t>
            </a:r>
            <a:r>
              <a:rPr lang="en-CA" sz="2800" dirty="0">
                <a:solidFill>
                  <a:schemeClr val="dk1"/>
                </a:solidFill>
              </a:rPr>
              <a:t>-Case Information</a:t>
            </a:r>
          </a:p>
        </p:txBody>
      </p:sp>
      <p:sp>
        <p:nvSpPr>
          <p:cNvPr id="197" name="Shape 197"/>
          <p:cNvSpPr txBox="1"/>
          <p:nvPr/>
        </p:nvSpPr>
        <p:spPr>
          <a:xfrm>
            <a:off x="611560" y="1863775"/>
            <a:ext cx="8245190" cy="30081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CA" sz="1800" b="1" dirty="0">
                <a:solidFill>
                  <a:schemeClr val="dk1"/>
                </a:solidFill>
              </a:rPr>
              <a:t>A. Confidentiality of Case Information	</a:t>
            </a:r>
            <a:r>
              <a:rPr lang="en-CA" sz="1800" dirty="0">
                <a:solidFill>
                  <a:schemeClr val="dk1"/>
                </a:solidFill>
              </a:rPr>
              <a:t>					</a:t>
            </a:r>
          </a:p>
          <a:p>
            <a:pPr lvl="0" rtl="0">
              <a:lnSpc>
                <a:spcPct val="115000"/>
              </a:lnSpc>
              <a:spcBef>
                <a:spcPts val="0"/>
              </a:spcBef>
              <a:spcAft>
                <a:spcPts val="1600"/>
              </a:spcAft>
              <a:buNone/>
            </a:pPr>
            <a:r>
              <a:rPr lang="en-CA" sz="1800" dirty="0">
                <a:solidFill>
                  <a:schemeClr val="dk1"/>
                </a:solidFill>
              </a:rPr>
              <a:t>1. All information and records pertaining to forum participants shall be kept confidential</a:t>
            </a:r>
          </a:p>
        </p:txBody>
      </p:sp>
      <p:pic>
        <p:nvPicPr>
          <p:cNvPr id="198" name="Shape 198"/>
          <p:cNvPicPr preferRelativeResize="0"/>
          <p:nvPr/>
        </p:nvPicPr>
        <p:blipFill>
          <a:blip r:embed="rId4">
            <a:alphaModFix/>
          </a:blip>
          <a:stretch>
            <a:fillRect/>
          </a:stretch>
        </p:blipFill>
        <p:spPr>
          <a:xfrm>
            <a:off x="6779656" y="4105475"/>
            <a:ext cx="1772524" cy="1974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Effect transition="in" filter="fade">
                                      <p:cBhvr>
                                        <p:cTn id="7" dur="500"/>
                                        <p:tgtEl>
                                          <p:spTgt spid="19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7">
                                            <p:txEl>
                                              <p:pRg st="1" end="1"/>
                                            </p:txEl>
                                          </p:spTgt>
                                        </p:tgtEl>
                                        <p:attrNameLst>
                                          <p:attrName>style.visibility</p:attrName>
                                        </p:attrNameLst>
                                      </p:cBhvr>
                                      <p:to>
                                        <p:strVal val="visible"/>
                                      </p:to>
                                    </p:set>
                                    <p:animEffect transition="in" filter="fade">
                                      <p:cBhvr>
                                        <p:cTn id="11" dur="500"/>
                                        <p:tgtEl>
                                          <p:spTgt spid="19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8"/>
                                        </p:tgtEl>
                                        <p:attrNameLst>
                                          <p:attrName>style.visibility</p:attrName>
                                        </p:attrNameLst>
                                      </p:cBhvr>
                                      <p:to>
                                        <p:strVal val="visible"/>
                                      </p:to>
                                    </p:set>
                                    <p:animEffect transition="in" filter="fade">
                                      <p:cBhvr>
                                        <p:cTn id="15"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4627</Words>
  <Application>Microsoft Office PowerPoint</Application>
  <PresentationFormat>On-screen Show (4:3)</PresentationFormat>
  <Paragraphs>642</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LCCJ Admin</dc:creator>
  <cp:lastModifiedBy>Sarah Bingham</cp:lastModifiedBy>
  <cp:revision>34</cp:revision>
  <dcterms:modified xsi:type="dcterms:W3CDTF">2017-07-26T23:34:58Z</dcterms:modified>
</cp:coreProperties>
</file>