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58" r:id="rId3"/>
    <p:sldId id="259" r:id="rId4"/>
    <p:sldId id="261" r:id="rId5"/>
    <p:sldId id="265" r:id="rId6"/>
    <p:sldId id="262" r:id="rId7"/>
    <p:sldId id="264" r:id="rId8"/>
    <p:sldId id="260" r:id="rId9"/>
    <p:sldId id="266" r:id="rId10"/>
    <p:sldId id="263" r:id="rId11"/>
    <p:sldId id="271" r:id="rId12"/>
    <p:sldId id="272" r:id="rId13"/>
    <p:sldId id="269" r:id="rId14"/>
    <p:sldId id="268" r:id="rId15"/>
    <p:sldId id="267" r:id="rId16"/>
    <p:sldId id="276" r:id="rId17"/>
    <p:sldId id="286" r:id="rId18"/>
    <p:sldId id="281" r:id="rId19"/>
    <p:sldId id="283" r:id="rId20"/>
    <p:sldId id="284" r:id="rId21"/>
    <p:sldId id="282" r:id="rId22"/>
    <p:sldId id="274" r:id="rId23"/>
    <p:sldId id="278" r:id="rId24"/>
    <p:sldId id="285" r:id="rId25"/>
    <p:sldId id="279" r:id="rId26"/>
    <p:sldId id="275" r:id="rId27"/>
  </p:sldIdLst>
  <p:sldSz cx="9144000" cy="6858000" type="screen4x3"/>
  <p:notesSz cx="7016750" cy="9302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343" autoAdjust="0"/>
  </p:normalViewPr>
  <p:slideViewPr>
    <p:cSldViewPr>
      <p:cViewPr varScale="1">
        <p:scale>
          <a:sx n="66" d="100"/>
          <a:sy n="66" d="100"/>
        </p:scale>
        <p:origin x="-153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 Id="rId4"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F0293-7F0E-49C2-880D-1AC8FFC45BBB}" type="doc">
      <dgm:prSet loTypeId="urn:microsoft.com/office/officeart/2005/8/layout/hList7" loCatId="relationship" qsTypeId="urn:microsoft.com/office/officeart/2005/8/quickstyle/simple1" qsCatId="simple" csTypeId="urn:microsoft.com/office/officeart/2005/8/colors/accent1_1" csCatId="accent1" phldr="1"/>
      <dgm:spPr/>
    </dgm:pt>
    <dgm:pt modelId="{7B7B8767-DA4D-471A-8ADE-39318062F549}">
      <dgm:prSet phldrT="[Text]"/>
      <dgm:spPr/>
      <dgm:t>
        <a:bodyPr/>
        <a:lstStyle/>
        <a:p>
          <a:r>
            <a:rPr lang="en-CA" dirty="0" smtClean="0"/>
            <a:t>Prevalence of Trauma</a:t>
          </a:r>
          <a:endParaRPr lang="en-CA" dirty="0"/>
        </a:p>
      </dgm:t>
    </dgm:pt>
    <dgm:pt modelId="{F745BA30-AD8F-425C-B99D-276BF983B38A}" type="parTrans" cxnId="{AE8D0C83-469B-448D-8394-66169A883802}">
      <dgm:prSet/>
      <dgm:spPr/>
      <dgm:t>
        <a:bodyPr/>
        <a:lstStyle/>
        <a:p>
          <a:endParaRPr lang="en-CA"/>
        </a:p>
      </dgm:t>
    </dgm:pt>
    <dgm:pt modelId="{D886D1E4-70DD-464B-B995-252186960ADC}" type="sibTrans" cxnId="{AE8D0C83-469B-448D-8394-66169A883802}">
      <dgm:prSet/>
      <dgm:spPr/>
      <dgm:t>
        <a:bodyPr/>
        <a:lstStyle/>
        <a:p>
          <a:endParaRPr lang="en-CA"/>
        </a:p>
      </dgm:t>
    </dgm:pt>
    <dgm:pt modelId="{B5B5510D-6361-4114-B749-E971C0D97B41}">
      <dgm:prSet phldrT="[Text]"/>
      <dgm:spPr/>
      <dgm:t>
        <a:bodyPr/>
        <a:lstStyle/>
        <a:p>
          <a:r>
            <a:rPr lang="en-CA" dirty="0" smtClean="0"/>
            <a:t>Promote sense of safety</a:t>
          </a:r>
          <a:endParaRPr lang="en-CA" dirty="0"/>
        </a:p>
      </dgm:t>
    </dgm:pt>
    <dgm:pt modelId="{71583BF5-1C07-4084-B363-FA917413AC5B}" type="parTrans" cxnId="{2A4CBB7F-A80A-41AF-BE42-EF94E33F06EA}">
      <dgm:prSet/>
      <dgm:spPr/>
      <dgm:t>
        <a:bodyPr/>
        <a:lstStyle/>
        <a:p>
          <a:endParaRPr lang="en-CA"/>
        </a:p>
      </dgm:t>
    </dgm:pt>
    <dgm:pt modelId="{8E8C4AC1-A764-47C1-8FEC-C1B938FBF594}" type="sibTrans" cxnId="{2A4CBB7F-A80A-41AF-BE42-EF94E33F06EA}">
      <dgm:prSet/>
      <dgm:spPr/>
      <dgm:t>
        <a:bodyPr/>
        <a:lstStyle/>
        <a:p>
          <a:endParaRPr lang="en-CA"/>
        </a:p>
      </dgm:t>
    </dgm:pt>
    <dgm:pt modelId="{8D860F2F-F4BE-4C5E-A0B5-C90665603200}">
      <dgm:prSet phldrT="[Text]"/>
      <dgm:spPr/>
      <dgm:t>
        <a:bodyPr/>
        <a:lstStyle/>
        <a:p>
          <a:r>
            <a:rPr lang="en-CA" dirty="0" smtClean="0"/>
            <a:t>Foster trust and compassion</a:t>
          </a:r>
          <a:endParaRPr lang="en-CA" dirty="0"/>
        </a:p>
      </dgm:t>
    </dgm:pt>
    <dgm:pt modelId="{2FCF6532-C989-42B7-B02D-3CB1D41AA67D}" type="parTrans" cxnId="{5338E3BB-2995-48BC-ADB3-40C16D88E880}">
      <dgm:prSet/>
      <dgm:spPr/>
      <dgm:t>
        <a:bodyPr/>
        <a:lstStyle/>
        <a:p>
          <a:endParaRPr lang="en-CA"/>
        </a:p>
      </dgm:t>
    </dgm:pt>
    <dgm:pt modelId="{1C54050B-DFB9-4804-8506-6AC1B15ADCE8}" type="sibTrans" cxnId="{5338E3BB-2995-48BC-ADB3-40C16D88E880}">
      <dgm:prSet/>
      <dgm:spPr/>
      <dgm:t>
        <a:bodyPr/>
        <a:lstStyle/>
        <a:p>
          <a:endParaRPr lang="en-CA"/>
        </a:p>
      </dgm:t>
    </dgm:pt>
    <dgm:pt modelId="{B70802D7-F157-4C5C-A9D9-2EDE55B317F6}">
      <dgm:prSet/>
      <dgm:spPr/>
      <dgm:t>
        <a:bodyPr/>
        <a:lstStyle/>
        <a:p>
          <a:r>
            <a:rPr lang="en-CA" dirty="0" smtClean="0"/>
            <a:t>Offer as much choice as possible</a:t>
          </a:r>
          <a:endParaRPr lang="en-CA" dirty="0"/>
        </a:p>
      </dgm:t>
    </dgm:pt>
    <dgm:pt modelId="{5F2E70CD-F71B-4623-A6D5-7ED2DBE814B1}" type="parTrans" cxnId="{B85FA4E3-C7EC-4E09-913E-00B358E26CED}">
      <dgm:prSet/>
      <dgm:spPr/>
      <dgm:t>
        <a:bodyPr/>
        <a:lstStyle/>
        <a:p>
          <a:endParaRPr lang="en-CA"/>
        </a:p>
      </dgm:t>
    </dgm:pt>
    <dgm:pt modelId="{BE9954A6-787A-47D8-9800-D1D331007F01}" type="sibTrans" cxnId="{B85FA4E3-C7EC-4E09-913E-00B358E26CED}">
      <dgm:prSet/>
      <dgm:spPr/>
      <dgm:t>
        <a:bodyPr/>
        <a:lstStyle/>
        <a:p>
          <a:endParaRPr lang="en-CA"/>
        </a:p>
      </dgm:t>
    </dgm:pt>
    <dgm:pt modelId="{1C227804-6156-4B02-9A50-0EA4716320EB}" type="pres">
      <dgm:prSet presAssocID="{2BEF0293-7F0E-49C2-880D-1AC8FFC45BBB}" presName="Name0" presStyleCnt="0">
        <dgm:presLayoutVars>
          <dgm:dir/>
          <dgm:resizeHandles val="exact"/>
        </dgm:presLayoutVars>
      </dgm:prSet>
      <dgm:spPr/>
    </dgm:pt>
    <dgm:pt modelId="{3D6305E1-B1D2-45D9-98EC-ED74151B199C}" type="pres">
      <dgm:prSet presAssocID="{2BEF0293-7F0E-49C2-880D-1AC8FFC45BBB}" presName="fgShape" presStyleLbl="fgShp" presStyleIdx="0" presStyleCnt="1"/>
      <dgm:spPr/>
    </dgm:pt>
    <dgm:pt modelId="{72C1FAFA-2088-4368-9913-6240FBEF8B4C}" type="pres">
      <dgm:prSet presAssocID="{2BEF0293-7F0E-49C2-880D-1AC8FFC45BBB}" presName="linComp" presStyleCnt="0"/>
      <dgm:spPr/>
    </dgm:pt>
    <dgm:pt modelId="{FEEA2FC8-5D76-4F88-A7F4-7324FB88FDD3}" type="pres">
      <dgm:prSet presAssocID="{7B7B8767-DA4D-471A-8ADE-39318062F549}" presName="compNode" presStyleCnt="0"/>
      <dgm:spPr/>
    </dgm:pt>
    <dgm:pt modelId="{4F664933-6504-4240-8122-9C77F6A05B21}" type="pres">
      <dgm:prSet presAssocID="{7B7B8767-DA4D-471A-8ADE-39318062F549}" presName="bkgdShape" presStyleLbl="node1" presStyleIdx="0" presStyleCnt="4"/>
      <dgm:spPr/>
      <dgm:t>
        <a:bodyPr/>
        <a:lstStyle/>
        <a:p>
          <a:endParaRPr lang="en-CA"/>
        </a:p>
      </dgm:t>
    </dgm:pt>
    <dgm:pt modelId="{BAF08F26-79DE-488C-93A2-6201C4B7E8DF}" type="pres">
      <dgm:prSet presAssocID="{7B7B8767-DA4D-471A-8ADE-39318062F549}" presName="nodeTx" presStyleLbl="node1" presStyleIdx="0" presStyleCnt="4">
        <dgm:presLayoutVars>
          <dgm:bulletEnabled val="1"/>
        </dgm:presLayoutVars>
      </dgm:prSet>
      <dgm:spPr/>
      <dgm:t>
        <a:bodyPr/>
        <a:lstStyle/>
        <a:p>
          <a:endParaRPr lang="en-CA"/>
        </a:p>
      </dgm:t>
    </dgm:pt>
    <dgm:pt modelId="{708C1281-599E-414B-AF2F-32E24D3B19F3}" type="pres">
      <dgm:prSet presAssocID="{7B7B8767-DA4D-471A-8ADE-39318062F549}" presName="invisiNode" presStyleLbl="node1" presStyleIdx="0" presStyleCnt="4"/>
      <dgm:spPr/>
    </dgm:pt>
    <dgm:pt modelId="{EEB4E917-7E91-466A-9C03-CA1A1047A5CE}" type="pres">
      <dgm:prSet presAssocID="{7B7B8767-DA4D-471A-8ADE-39318062F549}" presName="imagNode" presStyleLbl="fgImgPlace1" presStyleIdx="0" presStyleCnt="4"/>
      <dgm:spPr>
        <a:blipFill rotWithShape="1">
          <a:blip xmlns:r="http://schemas.openxmlformats.org/officeDocument/2006/relationships" r:embed="rId1"/>
          <a:stretch>
            <a:fillRect/>
          </a:stretch>
        </a:blipFill>
      </dgm:spPr>
    </dgm:pt>
    <dgm:pt modelId="{A16CC279-5FBF-4E71-9FB4-9835B9AA8F25}" type="pres">
      <dgm:prSet presAssocID="{D886D1E4-70DD-464B-B995-252186960ADC}" presName="sibTrans" presStyleLbl="sibTrans2D1" presStyleIdx="0" presStyleCnt="0"/>
      <dgm:spPr/>
      <dgm:t>
        <a:bodyPr/>
        <a:lstStyle/>
        <a:p>
          <a:endParaRPr lang="en-CA"/>
        </a:p>
      </dgm:t>
    </dgm:pt>
    <dgm:pt modelId="{CA31619E-99C0-4A3D-AD72-3DB63C0D3A49}" type="pres">
      <dgm:prSet presAssocID="{B5B5510D-6361-4114-B749-E971C0D97B41}" presName="compNode" presStyleCnt="0"/>
      <dgm:spPr/>
    </dgm:pt>
    <dgm:pt modelId="{4C1C8DC9-2C0D-48CF-816A-C2E55B633A63}" type="pres">
      <dgm:prSet presAssocID="{B5B5510D-6361-4114-B749-E971C0D97B41}" presName="bkgdShape" presStyleLbl="node1" presStyleIdx="1" presStyleCnt="4"/>
      <dgm:spPr/>
      <dgm:t>
        <a:bodyPr/>
        <a:lstStyle/>
        <a:p>
          <a:endParaRPr lang="en-CA"/>
        </a:p>
      </dgm:t>
    </dgm:pt>
    <dgm:pt modelId="{DA281554-DFE1-406E-A36F-87DE7AC0C599}" type="pres">
      <dgm:prSet presAssocID="{B5B5510D-6361-4114-B749-E971C0D97B41}" presName="nodeTx" presStyleLbl="node1" presStyleIdx="1" presStyleCnt="4">
        <dgm:presLayoutVars>
          <dgm:bulletEnabled val="1"/>
        </dgm:presLayoutVars>
      </dgm:prSet>
      <dgm:spPr/>
      <dgm:t>
        <a:bodyPr/>
        <a:lstStyle/>
        <a:p>
          <a:endParaRPr lang="en-CA"/>
        </a:p>
      </dgm:t>
    </dgm:pt>
    <dgm:pt modelId="{1225E043-252B-4288-BE1E-5EE05DE94364}" type="pres">
      <dgm:prSet presAssocID="{B5B5510D-6361-4114-B749-E971C0D97B41}" presName="invisiNode" presStyleLbl="node1" presStyleIdx="1" presStyleCnt="4"/>
      <dgm:spPr/>
    </dgm:pt>
    <dgm:pt modelId="{36088738-1F4D-4E0D-BE94-ACE5F552E475}" type="pres">
      <dgm:prSet presAssocID="{B5B5510D-6361-4114-B749-E971C0D97B41}" presName="imagNode" presStyleLbl="fgImgPlace1" presStyleIdx="1" presStyleCnt="4"/>
      <dgm:spPr>
        <a:blipFill rotWithShape="1">
          <a:blip xmlns:r="http://schemas.openxmlformats.org/officeDocument/2006/relationships" r:embed="rId2">
            <a:duotone>
              <a:schemeClr val="accent3">
                <a:shade val="45000"/>
                <a:satMod val="135000"/>
              </a:schemeClr>
              <a:prstClr val="white"/>
            </a:duotone>
          </a:blip>
          <a:stretch>
            <a:fillRect/>
          </a:stretch>
        </a:blipFill>
      </dgm:spPr>
    </dgm:pt>
    <dgm:pt modelId="{EF786408-0C90-4955-86B3-A953DBAB40C8}" type="pres">
      <dgm:prSet presAssocID="{8E8C4AC1-A764-47C1-8FEC-C1B938FBF594}" presName="sibTrans" presStyleLbl="sibTrans2D1" presStyleIdx="0" presStyleCnt="0"/>
      <dgm:spPr/>
      <dgm:t>
        <a:bodyPr/>
        <a:lstStyle/>
        <a:p>
          <a:endParaRPr lang="en-CA"/>
        </a:p>
      </dgm:t>
    </dgm:pt>
    <dgm:pt modelId="{0EBA724B-DA27-4CFA-BCC6-97FEE1B2A152}" type="pres">
      <dgm:prSet presAssocID="{8D860F2F-F4BE-4C5E-A0B5-C90665603200}" presName="compNode" presStyleCnt="0"/>
      <dgm:spPr/>
    </dgm:pt>
    <dgm:pt modelId="{53F43BBB-BE19-414E-838F-AB15973B70F1}" type="pres">
      <dgm:prSet presAssocID="{8D860F2F-F4BE-4C5E-A0B5-C90665603200}" presName="bkgdShape" presStyleLbl="node1" presStyleIdx="2" presStyleCnt="4"/>
      <dgm:spPr/>
      <dgm:t>
        <a:bodyPr/>
        <a:lstStyle/>
        <a:p>
          <a:endParaRPr lang="en-CA"/>
        </a:p>
      </dgm:t>
    </dgm:pt>
    <dgm:pt modelId="{3E18093F-DE64-4BB5-8A56-AE2D15DC8B4B}" type="pres">
      <dgm:prSet presAssocID="{8D860F2F-F4BE-4C5E-A0B5-C90665603200}" presName="nodeTx" presStyleLbl="node1" presStyleIdx="2" presStyleCnt="4">
        <dgm:presLayoutVars>
          <dgm:bulletEnabled val="1"/>
        </dgm:presLayoutVars>
      </dgm:prSet>
      <dgm:spPr/>
      <dgm:t>
        <a:bodyPr/>
        <a:lstStyle/>
        <a:p>
          <a:endParaRPr lang="en-CA"/>
        </a:p>
      </dgm:t>
    </dgm:pt>
    <dgm:pt modelId="{485B6FF0-4C48-4E39-AF14-D425B6022DA9}" type="pres">
      <dgm:prSet presAssocID="{8D860F2F-F4BE-4C5E-A0B5-C90665603200}" presName="invisiNode" presStyleLbl="node1" presStyleIdx="2" presStyleCnt="4"/>
      <dgm:spPr/>
    </dgm:pt>
    <dgm:pt modelId="{7DA2A5FC-8FED-42AD-B680-FD6067331ECA}" type="pres">
      <dgm:prSet presAssocID="{8D860F2F-F4BE-4C5E-A0B5-C90665603200}" presName="imagNode" presStyleLbl="fgImgPlace1" presStyleIdx="2" presStyleCnt="4"/>
      <dgm:spPr>
        <a:blipFill rotWithShape="1">
          <a:blip xmlns:r="http://schemas.openxmlformats.org/officeDocument/2006/relationships" r:embed="rId3"/>
          <a:stretch>
            <a:fillRect/>
          </a:stretch>
        </a:blipFill>
      </dgm:spPr>
    </dgm:pt>
    <dgm:pt modelId="{3FD2C3FC-04E2-4B6D-85D1-9F424BC7EFA6}" type="pres">
      <dgm:prSet presAssocID="{1C54050B-DFB9-4804-8506-6AC1B15ADCE8}" presName="sibTrans" presStyleLbl="sibTrans2D1" presStyleIdx="0" presStyleCnt="0"/>
      <dgm:spPr/>
      <dgm:t>
        <a:bodyPr/>
        <a:lstStyle/>
        <a:p>
          <a:endParaRPr lang="en-CA"/>
        </a:p>
      </dgm:t>
    </dgm:pt>
    <dgm:pt modelId="{E46B6446-12C0-4F15-AB3B-73E61E6803A3}" type="pres">
      <dgm:prSet presAssocID="{B70802D7-F157-4C5C-A9D9-2EDE55B317F6}" presName="compNode" presStyleCnt="0"/>
      <dgm:spPr/>
    </dgm:pt>
    <dgm:pt modelId="{46B62A8F-E2DE-4BB3-B5B2-D1A19344E202}" type="pres">
      <dgm:prSet presAssocID="{B70802D7-F157-4C5C-A9D9-2EDE55B317F6}" presName="bkgdShape" presStyleLbl="node1" presStyleIdx="3" presStyleCnt="4"/>
      <dgm:spPr/>
      <dgm:t>
        <a:bodyPr/>
        <a:lstStyle/>
        <a:p>
          <a:endParaRPr lang="en-CA"/>
        </a:p>
      </dgm:t>
    </dgm:pt>
    <dgm:pt modelId="{43D3D447-1F7B-4A59-BBF4-780A6CFA7ABD}" type="pres">
      <dgm:prSet presAssocID="{B70802D7-F157-4C5C-A9D9-2EDE55B317F6}" presName="nodeTx" presStyleLbl="node1" presStyleIdx="3" presStyleCnt="4">
        <dgm:presLayoutVars>
          <dgm:bulletEnabled val="1"/>
        </dgm:presLayoutVars>
      </dgm:prSet>
      <dgm:spPr/>
      <dgm:t>
        <a:bodyPr/>
        <a:lstStyle/>
        <a:p>
          <a:endParaRPr lang="en-CA"/>
        </a:p>
      </dgm:t>
    </dgm:pt>
    <dgm:pt modelId="{509ACDC7-445F-4D81-82E5-A80E952D0162}" type="pres">
      <dgm:prSet presAssocID="{B70802D7-F157-4C5C-A9D9-2EDE55B317F6}" presName="invisiNode" presStyleLbl="node1" presStyleIdx="3" presStyleCnt="4"/>
      <dgm:spPr/>
    </dgm:pt>
    <dgm:pt modelId="{0C1DA8EA-8388-43E3-ADCD-C4F6F89D927A}" type="pres">
      <dgm:prSet presAssocID="{B70802D7-F157-4C5C-A9D9-2EDE55B317F6}" presName="imagNode" presStyleLbl="fgImgPlace1" presStyleIdx="3" presStyleCnt="4"/>
      <dgm:spPr>
        <a:blipFill rotWithShape="1">
          <a:blip xmlns:r="http://schemas.openxmlformats.org/officeDocument/2006/relationships" r:embed="rId4">
            <a:duotone>
              <a:schemeClr val="accent3">
                <a:shade val="45000"/>
                <a:satMod val="135000"/>
              </a:schemeClr>
              <a:prstClr val="white"/>
            </a:duotone>
          </a:blip>
          <a:stretch>
            <a:fillRect/>
          </a:stretch>
        </a:blipFill>
      </dgm:spPr>
    </dgm:pt>
  </dgm:ptLst>
  <dgm:cxnLst>
    <dgm:cxn modelId="{85BF3936-8D35-407A-B5D9-E238F4FF7C70}" type="presOf" srcId="{7B7B8767-DA4D-471A-8ADE-39318062F549}" destId="{4F664933-6504-4240-8122-9C77F6A05B21}" srcOrd="0" destOrd="0" presId="urn:microsoft.com/office/officeart/2005/8/layout/hList7"/>
    <dgm:cxn modelId="{7975A3B6-67EB-4858-93FB-42CED67FD498}" type="presOf" srcId="{B5B5510D-6361-4114-B749-E971C0D97B41}" destId="{DA281554-DFE1-406E-A36F-87DE7AC0C599}" srcOrd="1" destOrd="0" presId="urn:microsoft.com/office/officeart/2005/8/layout/hList7"/>
    <dgm:cxn modelId="{B1B06779-CFC2-4E32-B1F1-2C904A39393A}" type="presOf" srcId="{8D860F2F-F4BE-4C5E-A0B5-C90665603200}" destId="{3E18093F-DE64-4BB5-8A56-AE2D15DC8B4B}" srcOrd="1" destOrd="0" presId="urn:microsoft.com/office/officeart/2005/8/layout/hList7"/>
    <dgm:cxn modelId="{0965A529-B352-4489-81F2-D7856FCC78D7}" type="presOf" srcId="{B5B5510D-6361-4114-B749-E971C0D97B41}" destId="{4C1C8DC9-2C0D-48CF-816A-C2E55B633A63}" srcOrd="0" destOrd="0" presId="urn:microsoft.com/office/officeart/2005/8/layout/hList7"/>
    <dgm:cxn modelId="{5324CF1F-B437-4911-B563-26505CD7C57F}" type="presOf" srcId="{7B7B8767-DA4D-471A-8ADE-39318062F549}" destId="{BAF08F26-79DE-488C-93A2-6201C4B7E8DF}" srcOrd="1" destOrd="0" presId="urn:microsoft.com/office/officeart/2005/8/layout/hList7"/>
    <dgm:cxn modelId="{2BE56FDD-C0EA-4E8D-86BD-D0ABDA5B11E6}" type="presOf" srcId="{8E8C4AC1-A764-47C1-8FEC-C1B938FBF594}" destId="{EF786408-0C90-4955-86B3-A953DBAB40C8}" srcOrd="0" destOrd="0" presId="urn:microsoft.com/office/officeart/2005/8/layout/hList7"/>
    <dgm:cxn modelId="{EBF65B7A-9B25-45C2-A236-8AE8982A6D91}" type="presOf" srcId="{2BEF0293-7F0E-49C2-880D-1AC8FFC45BBB}" destId="{1C227804-6156-4B02-9A50-0EA4716320EB}" srcOrd="0" destOrd="0" presId="urn:microsoft.com/office/officeart/2005/8/layout/hList7"/>
    <dgm:cxn modelId="{AE8D0C83-469B-448D-8394-66169A883802}" srcId="{2BEF0293-7F0E-49C2-880D-1AC8FFC45BBB}" destId="{7B7B8767-DA4D-471A-8ADE-39318062F549}" srcOrd="0" destOrd="0" parTransId="{F745BA30-AD8F-425C-B99D-276BF983B38A}" sibTransId="{D886D1E4-70DD-464B-B995-252186960ADC}"/>
    <dgm:cxn modelId="{5338E3BB-2995-48BC-ADB3-40C16D88E880}" srcId="{2BEF0293-7F0E-49C2-880D-1AC8FFC45BBB}" destId="{8D860F2F-F4BE-4C5E-A0B5-C90665603200}" srcOrd="2" destOrd="0" parTransId="{2FCF6532-C989-42B7-B02D-3CB1D41AA67D}" sibTransId="{1C54050B-DFB9-4804-8506-6AC1B15ADCE8}"/>
    <dgm:cxn modelId="{634F33E2-A683-48CF-9289-09C1D32516F1}" type="presOf" srcId="{1C54050B-DFB9-4804-8506-6AC1B15ADCE8}" destId="{3FD2C3FC-04E2-4B6D-85D1-9F424BC7EFA6}" srcOrd="0" destOrd="0" presId="urn:microsoft.com/office/officeart/2005/8/layout/hList7"/>
    <dgm:cxn modelId="{E6FC412C-4C5A-4BFB-B87C-EB4F1DD7357C}" type="presOf" srcId="{D886D1E4-70DD-464B-B995-252186960ADC}" destId="{A16CC279-5FBF-4E71-9FB4-9835B9AA8F25}" srcOrd="0" destOrd="0" presId="urn:microsoft.com/office/officeart/2005/8/layout/hList7"/>
    <dgm:cxn modelId="{2A4CBB7F-A80A-41AF-BE42-EF94E33F06EA}" srcId="{2BEF0293-7F0E-49C2-880D-1AC8FFC45BBB}" destId="{B5B5510D-6361-4114-B749-E971C0D97B41}" srcOrd="1" destOrd="0" parTransId="{71583BF5-1C07-4084-B363-FA917413AC5B}" sibTransId="{8E8C4AC1-A764-47C1-8FEC-C1B938FBF594}"/>
    <dgm:cxn modelId="{C61D5700-DB5D-460C-A517-E6A69ED8B22A}" type="presOf" srcId="{8D860F2F-F4BE-4C5E-A0B5-C90665603200}" destId="{53F43BBB-BE19-414E-838F-AB15973B70F1}" srcOrd="0" destOrd="0" presId="urn:microsoft.com/office/officeart/2005/8/layout/hList7"/>
    <dgm:cxn modelId="{6E1F808D-059C-4F08-B964-4B8F0ACEDB45}" type="presOf" srcId="{B70802D7-F157-4C5C-A9D9-2EDE55B317F6}" destId="{43D3D447-1F7B-4A59-BBF4-780A6CFA7ABD}" srcOrd="1" destOrd="0" presId="urn:microsoft.com/office/officeart/2005/8/layout/hList7"/>
    <dgm:cxn modelId="{B06C515F-C34E-4B8E-AF03-A2CBCE3E3484}" type="presOf" srcId="{B70802D7-F157-4C5C-A9D9-2EDE55B317F6}" destId="{46B62A8F-E2DE-4BB3-B5B2-D1A19344E202}" srcOrd="0" destOrd="0" presId="urn:microsoft.com/office/officeart/2005/8/layout/hList7"/>
    <dgm:cxn modelId="{B85FA4E3-C7EC-4E09-913E-00B358E26CED}" srcId="{2BEF0293-7F0E-49C2-880D-1AC8FFC45BBB}" destId="{B70802D7-F157-4C5C-A9D9-2EDE55B317F6}" srcOrd="3" destOrd="0" parTransId="{5F2E70CD-F71B-4623-A6D5-7ED2DBE814B1}" sibTransId="{BE9954A6-787A-47D8-9800-D1D331007F01}"/>
    <dgm:cxn modelId="{0A75129A-EA16-4B93-AAB5-4290D6295617}" type="presParOf" srcId="{1C227804-6156-4B02-9A50-0EA4716320EB}" destId="{3D6305E1-B1D2-45D9-98EC-ED74151B199C}" srcOrd="0" destOrd="0" presId="urn:microsoft.com/office/officeart/2005/8/layout/hList7"/>
    <dgm:cxn modelId="{5399400F-C74B-4D59-B22F-16C5A9DB5DA6}" type="presParOf" srcId="{1C227804-6156-4B02-9A50-0EA4716320EB}" destId="{72C1FAFA-2088-4368-9913-6240FBEF8B4C}" srcOrd="1" destOrd="0" presId="urn:microsoft.com/office/officeart/2005/8/layout/hList7"/>
    <dgm:cxn modelId="{95A64B96-D615-4342-AD5F-2CD28C91AD89}" type="presParOf" srcId="{72C1FAFA-2088-4368-9913-6240FBEF8B4C}" destId="{FEEA2FC8-5D76-4F88-A7F4-7324FB88FDD3}" srcOrd="0" destOrd="0" presId="urn:microsoft.com/office/officeart/2005/8/layout/hList7"/>
    <dgm:cxn modelId="{AD110268-3608-48CC-85B9-375BDA5038E1}" type="presParOf" srcId="{FEEA2FC8-5D76-4F88-A7F4-7324FB88FDD3}" destId="{4F664933-6504-4240-8122-9C77F6A05B21}" srcOrd="0" destOrd="0" presId="urn:microsoft.com/office/officeart/2005/8/layout/hList7"/>
    <dgm:cxn modelId="{55D3F6DD-28DA-4733-AE28-03204C1F1F76}" type="presParOf" srcId="{FEEA2FC8-5D76-4F88-A7F4-7324FB88FDD3}" destId="{BAF08F26-79DE-488C-93A2-6201C4B7E8DF}" srcOrd="1" destOrd="0" presId="urn:microsoft.com/office/officeart/2005/8/layout/hList7"/>
    <dgm:cxn modelId="{3B33A009-ECD9-44C1-8690-105FF2979E03}" type="presParOf" srcId="{FEEA2FC8-5D76-4F88-A7F4-7324FB88FDD3}" destId="{708C1281-599E-414B-AF2F-32E24D3B19F3}" srcOrd="2" destOrd="0" presId="urn:microsoft.com/office/officeart/2005/8/layout/hList7"/>
    <dgm:cxn modelId="{915B6607-C77A-4F53-8E0A-A294C35A7FA2}" type="presParOf" srcId="{FEEA2FC8-5D76-4F88-A7F4-7324FB88FDD3}" destId="{EEB4E917-7E91-466A-9C03-CA1A1047A5CE}" srcOrd="3" destOrd="0" presId="urn:microsoft.com/office/officeart/2005/8/layout/hList7"/>
    <dgm:cxn modelId="{F2A96AAC-4D52-4373-9F0D-C05EA36BA999}" type="presParOf" srcId="{72C1FAFA-2088-4368-9913-6240FBEF8B4C}" destId="{A16CC279-5FBF-4E71-9FB4-9835B9AA8F25}" srcOrd="1" destOrd="0" presId="urn:microsoft.com/office/officeart/2005/8/layout/hList7"/>
    <dgm:cxn modelId="{F9354F71-2D71-4849-A703-2883E73FD762}" type="presParOf" srcId="{72C1FAFA-2088-4368-9913-6240FBEF8B4C}" destId="{CA31619E-99C0-4A3D-AD72-3DB63C0D3A49}" srcOrd="2" destOrd="0" presId="urn:microsoft.com/office/officeart/2005/8/layout/hList7"/>
    <dgm:cxn modelId="{E2BA5118-9C0A-4F36-9124-4FC65B5560EE}" type="presParOf" srcId="{CA31619E-99C0-4A3D-AD72-3DB63C0D3A49}" destId="{4C1C8DC9-2C0D-48CF-816A-C2E55B633A63}" srcOrd="0" destOrd="0" presId="urn:microsoft.com/office/officeart/2005/8/layout/hList7"/>
    <dgm:cxn modelId="{1D631F26-59FE-49B4-9FDA-A2137B543C3F}" type="presParOf" srcId="{CA31619E-99C0-4A3D-AD72-3DB63C0D3A49}" destId="{DA281554-DFE1-406E-A36F-87DE7AC0C599}" srcOrd="1" destOrd="0" presId="urn:microsoft.com/office/officeart/2005/8/layout/hList7"/>
    <dgm:cxn modelId="{9DCF5FB2-3536-4DA0-BCD7-9320426C13FC}" type="presParOf" srcId="{CA31619E-99C0-4A3D-AD72-3DB63C0D3A49}" destId="{1225E043-252B-4288-BE1E-5EE05DE94364}" srcOrd="2" destOrd="0" presId="urn:microsoft.com/office/officeart/2005/8/layout/hList7"/>
    <dgm:cxn modelId="{DB98AD5D-EE57-453C-9F29-23702ABBE824}" type="presParOf" srcId="{CA31619E-99C0-4A3D-AD72-3DB63C0D3A49}" destId="{36088738-1F4D-4E0D-BE94-ACE5F552E475}" srcOrd="3" destOrd="0" presId="urn:microsoft.com/office/officeart/2005/8/layout/hList7"/>
    <dgm:cxn modelId="{A4C9918C-9BD3-4FEB-B387-F1111425349D}" type="presParOf" srcId="{72C1FAFA-2088-4368-9913-6240FBEF8B4C}" destId="{EF786408-0C90-4955-86B3-A953DBAB40C8}" srcOrd="3" destOrd="0" presId="urn:microsoft.com/office/officeart/2005/8/layout/hList7"/>
    <dgm:cxn modelId="{3BE867EE-FB23-4E58-985A-2AA4044491FB}" type="presParOf" srcId="{72C1FAFA-2088-4368-9913-6240FBEF8B4C}" destId="{0EBA724B-DA27-4CFA-BCC6-97FEE1B2A152}" srcOrd="4" destOrd="0" presId="urn:microsoft.com/office/officeart/2005/8/layout/hList7"/>
    <dgm:cxn modelId="{0EBBE42B-29BA-42EE-9724-424145DE9DF8}" type="presParOf" srcId="{0EBA724B-DA27-4CFA-BCC6-97FEE1B2A152}" destId="{53F43BBB-BE19-414E-838F-AB15973B70F1}" srcOrd="0" destOrd="0" presId="urn:microsoft.com/office/officeart/2005/8/layout/hList7"/>
    <dgm:cxn modelId="{4C871603-5159-4ABF-93A6-79B10F128462}" type="presParOf" srcId="{0EBA724B-DA27-4CFA-BCC6-97FEE1B2A152}" destId="{3E18093F-DE64-4BB5-8A56-AE2D15DC8B4B}" srcOrd="1" destOrd="0" presId="urn:microsoft.com/office/officeart/2005/8/layout/hList7"/>
    <dgm:cxn modelId="{E351BD4A-75C6-482C-8736-ED5D76BE5FFA}" type="presParOf" srcId="{0EBA724B-DA27-4CFA-BCC6-97FEE1B2A152}" destId="{485B6FF0-4C48-4E39-AF14-D425B6022DA9}" srcOrd="2" destOrd="0" presId="urn:microsoft.com/office/officeart/2005/8/layout/hList7"/>
    <dgm:cxn modelId="{48C1CE3B-C3A4-491F-B4ED-45BF2A8EF351}" type="presParOf" srcId="{0EBA724B-DA27-4CFA-BCC6-97FEE1B2A152}" destId="{7DA2A5FC-8FED-42AD-B680-FD6067331ECA}" srcOrd="3" destOrd="0" presId="urn:microsoft.com/office/officeart/2005/8/layout/hList7"/>
    <dgm:cxn modelId="{F718E98E-DED4-4C57-B655-C4DFCD4F941E}" type="presParOf" srcId="{72C1FAFA-2088-4368-9913-6240FBEF8B4C}" destId="{3FD2C3FC-04E2-4B6D-85D1-9F424BC7EFA6}" srcOrd="5" destOrd="0" presId="urn:microsoft.com/office/officeart/2005/8/layout/hList7"/>
    <dgm:cxn modelId="{F215CA9D-4185-494F-84DF-85DFC1A6CC5C}" type="presParOf" srcId="{72C1FAFA-2088-4368-9913-6240FBEF8B4C}" destId="{E46B6446-12C0-4F15-AB3B-73E61E6803A3}" srcOrd="6" destOrd="0" presId="urn:microsoft.com/office/officeart/2005/8/layout/hList7"/>
    <dgm:cxn modelId="{1451D21C-8439-4B6B-BD1C-6B4EFCE33286}" type="presParOf" srcId="{E46B6446-12C0-4F15-AB3B-73E61E6803A3}" destId="{46B62A8F-E2DE-4BB3-B5B2-D1A19344E202}" srcOrd="0" destOrd="0" presId="urn:microsoft.com/office/officeart/2005/8/layout/hList7"/>
    <dgm:cxn modelId="{5377A138-AE9E-46BC-824F-3AC881A3C41F}" type="presParOf" srcId="{E46B6446-12C0-4F15-AB3B-73E61E6803A3}" destId="{43D3D447-1F7B-4A59-BBF4-780A6CFA7ABD}" srcOrd="1" destOrd="0" presId="urn:microsoft.com/office/officeart/2005/8/layout/hList7"/>
    <dgm:cxn modelId="{FD8EC4D4-3374-4868-99FC-5F3F855F34E3}" type="presParOf" srcId="{E46B6446-12C0-4F15-AB3B-73E61E6803A3}" destId="{509ACDC7-445F-4D81-82E5-A80E952D0162}" srcOrd="2" destOrd="0" presId="urn:microsoft.com/office/officeart/2005/8/layout/hList7"/>
    <dgm:cxn modelId="{AEB8F5A8-FC2F-45FA-B001-B8C2EB474C28}" type="presParOf" srcId="{E46B6446-12C0-4F15-AB3B-73E61E6803A3}" destId="{0C1DA8EA-8388-43E3-ADCD-C4F6F89D927A}"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4630B1-F4A6-4D94-99B7-0C03D107E210}" type="doc">
      <dgm:prSet loTypeId="urn:microsoft.com/office/officeart/2005/8/layout/cycle6" loCatId="relationship" qsTypeId="urn:microsoft.com/office/officeart/2005/8/quickstyle/simple1" qsCatId="simple" csTypeId="urn:microsoft.com/office/officeart/2005/8/colors/accent1_2" csCatId="accent1" phldr="1"/>
      <dgm:spPr/>
      <dgm:t>
        <a:bodyPr/>
        <a:lstStyle/>
        <a:p>
          <a:endParaRPr lang="en-CA"/>
        </a:p>
      </dgm:t>
    </dgm:pt>
    <dgm:pt modelId="{0212FB0B-0C09-4A21-A06D-89603D1BE6F5}">
      <dgm:prSet phldrT="[Text]"/>
      <dgm:spPr/>
      <dgm:t>
        <a:bodyPr/>
        <a:lstStyle/>
        <a:p>
          <a:r>
            <a:rPr lang="en-CA" dirty="0" smtClean="0"/>
            <a:t>Affect or Emotion</a:t>
          </a:r>
          <a:endParaRPr lang="en-CA" dirty="0"/>
        </a:p>
      </dgm:t>
    </dgm:pt>
    <dgm:pt modelId="{EA37DF6A-E9E0-4F85-AEB8-6C79CF8AC748}" type="parTrans" cxnId="{3553994C-FFB7-4963-A1FB-5FA816DEFCC7}">
      <dgm:prSet/>
      <dgm:spPr/>
      <dgm:t>
        <a:bodyPr/>
        <a:lstStyle/>
        <a:p>
          <a:endParaRPr lang="en-CA"/>
        </a:p>
      </dgm:t>
    </dgm:pt>
    <dgm:pt modelId="{EBFA919A-E33C-4DDF-BBF4-C1DE0BA30BF9}" type="sibTrans" cxnId="{3553994C-FFB7-4963-A1FB-5FA816DEFCC7}">
      <dgm:prSet/>
      <dgm:spPr/>
      <dgm:t>
        <a:bodyPr/>
        <a:lstStyle/>
        <a:p>
          <a:endParaRPr lang="en-CA"/>
        </a:p>
      </dgm:t>
    </dgm:pt>
    <dgm:pt modelId="{87FDBF61-450C-4E36-A4D2-92084259D47F}">
      <dgm:prSet phldrT="[Text]"/>
      <dgm:spPr/>
      <dgm:t>
        <a:bodyPr/>
        <a:lstStyle/>
        <a:p>
          <a:r>
            <a:rPr lang="en-CA" dirty="0" smtClean="0"/>
            <a:t>Visual Images</a:t>
          </a:r>
          <a:endParaRPr lang="en-CA" dirty="0"/>
        </a:p>
      </dgm:t>
    </dgm:pt>
    <dgm:pt modelId="{012980B3-A226-4DEB-B93A-EDC3203F9B66}" type="parTrans" cxnId="{FA558E0F-E08D-4377-A922-4A7BB8C7D921}">
      <dgm:prSet/>
      <dgm:spPr/>
      <dgm:t>
        <a:bodyPr/>
        <a:lstStyle/>
        <a:p>
          <a:endParaRPr lang="en-CA"/>
        </a:p>
      </dgm:t>
    </dgm:pt>
    <dgm:pt modelId="{5C35F0EA-F9C7-46D9-8917-04EA89A95A99}" type="sibTrans" cxnId="{FA558E0F-E08D-4377-A922-4A7BB8C7D921}">
      <dgm:prSet/>
      <dgm:spPr/>
      <dgm:t>
        <a:bodyPr/>
        <a:lstStyle/>
        <a:p>
          <a:endParaRPr lang="en-CA"/>
        </a:p>
      </dgm:t>
    </dgm:pt>
    <dgm:pt modelId="{3F165656-723A-49A4-B865-C0E451892515}">
      <dgm:prSet phldrT="[Text]"/>
      <dgm:spPr/>
      <dgm:t>
        <a:bodyPr/>
        <a:lstStyle/>
        <a:p>
          <a:r>
            <a:rPr lang="en-CA" dirty="0" smtClean="0"/>
            <a:t>Meaning-Making</a:t>
          </a:r>
          <a:endParaRPr lang="en-CA" dirty="0"/>
        </a:p>
      </dgm:t>
    </dgm:pt>
    <dgm:pt modelId="{DD6D1A02-013B-42A6-9553-E452A2180995}" type="parTrans" cxnId="{25B49D98-0239-4093-B90D-E7C9EFAED407}">
      <dgm:prSet/>
      <dgm:spPr/>
      <dgm:t>
        <a:bodyPr/>
        <a:lstStyle/>
        <a:p>
          <a:endParaRPr lang="en-CA"/>
        </a:p>
      </dgm:t>
    </dgm:pt>
    <dgm:pt modelId="{B6666B07-BA8B-4CB5-BD88-81CF7CF8C8B2}" type="sibTrans" cxnId="{25B49D98-0239-4093-B90D-E7C9EFAED407}">
      <dgm:prSet/>
      <dgm:spPr/>
      <dgm:t>
        <a:bodyPr/>
        <a:lstStyle/>
        <a:p>
          <a:endParaRPr lang="en-CA"/>
        </a:p>
      </dgm:t>
    </dgm:pt>
    <dgm:pt modelId="{7377636E-9AE6-493B-B47B-2231D686AF53}">
      <dgm:prSet phldrT="[Text]"/>
      <dgm:spPr/>
      <dgm:t>
        <a:bodyPr/>
        <a:lstStyle/>
        <a:p>
          <a:r>
            <a:rPr lang="en-CA" dirty="0" smtClean="0"/>
            <a:t>Behaviours/ Reactions</a:t>
          </a:r>
          <a:endParaRPr lang="en-CA" dirty="0"/>
        </a:p>
      </dgm:t>
    </dgm:pt>
    <dgm:pt modelId="{194FB595-310A-4770-99C6-A316192FA56A}" type="parTrans" cxnId="{10FD5BB8-D4E7-46B6-AA86-006C3B3800CA}">
      <dgm:prSet/>
      <dgm:spPr/>
      <dgm:t>
        <a:bodyPr/>
        <a:lstStyle/>
        <a:p>
          <a:endParaRPr lang="en-CA"/>
        </a:p>
      </dgm:t>
    </dgm:pt>
    <dgm:pt modelId="{100EF529-41D9-496C-978C-DD25D462D3F5}" type="sibTrans" cxnId="{10FD5BB8-D4E7-46B6-AA86-006C3B3800CA}">
      <dgm:prSet/>
      <dgm:spPr/>
      <dgm:t>
        <a:bodyPr/>
        <a:lstStyle/>
        <a:p>
          <a:endParaRPr lang="en-CA"/>
        </a:p>
      </dgm:t>
    </dgm:pt>
    <dgm:pt modelId="{C35B49B1-837B-4F39-950B-9CFF392BE848}">
      <dgm:prSet phldrT="[Text]"/>
      <dgm:spPr/>
      <dgm:t>
        <a:bodyPr/>
        <a:lstStyle/>
        <a:p>
          <a:r>
            <a:rPr lang="en-CA" dirty="0" smtClean="0"/>
            <a:t>Bodily Sensations</a:t>
          </a:r>
          <a:endParaRPr lang="en-CA" dirty="0"/>
        </a:p>
      </dgm:t>
    </dgm:pt>
    <dgm:pt modelId="{4064B36F-5D4D-49B6-842B-E558DA334F0A}" type="parTrans" cxnId="{F3CCDC7E-6A4B-49EA-8A5A-2EB458017275}">
      <dgm:prSet/>
      <dgm:spPr/>
      <dgm:t>
        <a:bodyPr/>
        <a:lstStyle/>
        <a:p>
          <a:endParaRPr lang="en-CA"/>
        </a:p>
      </dgm:t>
    </dgm:pt>
    <dgm:pt modelId="{F359BB6E-02E2-4866-904D-76D5C72E8EAF}" type="sibTrans" cxnId="{F3CCDC7E-6A4B-49EA-8A5A-2EB458017275}">
      <dgm:prSet/>
      <dgm:spPr/>
      <dgm:t>
        <a:bodyPr/>
        <a:lstStyle/>
        <a:p>
          <a:endParaRPr lang="en-CA"/>
        </a:p>
      </dgm:t>
    </dgm:pt>
    <dgm:pt modelId="{395732D4-C589-4C34-88D3-EC7D67DFE3ED}" type="pres">
      <dgm:prSet presAssocID="{514630B1-F4A6-4D94-99B7-0C03D107E210}" presName="cycle" presStyleCnt="0">
        <dgm:presLayoutVars>
          <dgm:dir/>
          <dgm:resizeHandles val="exact"/>
        </dgm:presLayoutVars>
      </dgm:prSet>
      <dgm:spPr/>
      <dgm:t>
        <a:bodyPr/>
        <a:lstStyle/>
        <a:p>
          <a:endParaRPr lang="en-CA"/>
        </a:p>
      </dgm:t>
    </dgm:pt>
    <dgm:pt modelId="{0E347B65-B1B8-4D53-BD42-3CD502E2EDC4}" type="pres">
      <dgm:prSet presAssocID="{0212FB0B-0C09-4A21-A06D-89603D1BE6F5}" presName="node" presStyleLbl="node1" presStyleIdx="0" presStyleCnt="5">
        <dgm:presLayoutVars>
          <dgm:bulletEnabled val="1"/>
        </dgm:presLayoutVars>
      </dgm:prSet>
      <dgm:spPr/>
      <dgm:t>
        <a:bodyPr/>
        <a:lstStyle/>
        <a:p>
          <a:endParaRPr lang="en-CA"/>
        </a:p>
      </dgm:t>
    </dgm:pt>
    <dgm:pt modelId="{504F7390-89D6-4010-A903-C989914CBAA0}" type="pres">
      <dgm:prSet presAssocID="{0212FB0B-0C09-4A21-A06D-89603D1BE6F5}" presName="spNode" presStyleCnt="0"/>
      <dgm:spPr/>
    </dgm:pt>
    <dgm:pt modelId="{04871F27-F1BF-4022-B3F7-4A9AFD74F8AF}" type="pres">
      <dgm:prSet presAssocID="{EBFA919A-E33C-4DDF-BBF4-C1DE0BA30BF9}" presName="sibTrans" presStyleLbl="sibTrans1D1" presStyleIdx="0" presStyleCnt="5"/>
      <dgm:spPr/>
      <dgm:t>
        <a:bodyPr/>
        <a:lstStyle/>
        <a:p>
          <a:endParaRPr lang="en-CA"/>
        </a:p>
      </dgm:t>
    </dgm:pt>
    <dgm:pt modelId="{5140185B-ADB1-4AD6-849D-E4ED7AE16EE5}" type="pres">
      <dgm:prSet presAssocID="{87FDBF61-450C-4E36-A4D2-92084259D47F}" presName="node" presStyleLbl="node1" presStyleIdx="1" presStyleCnt="5">
        <dgm:presLayoutVars>
          <dgm:bulletEnabled val="1"/>
        </dgm:presLayoutVars>
      </dgm:prSet>
      <dgm:spPr/>
      <dgm:t>
        <a:bodyPr/>
        <a:lstStyle/>
        <a:p>
          <a:endParaRPr lang="en-CA"/>
        </a:p>
      </dgm:t>
    </dgm:pt>
    <dgm:pt modelId="{3FFB45D4-13F4-4177-B79A-B0F58855F2BB}" type="pres">
      <dgm:prSet presAssocID="{87FDBF61-450C-4E36-A4D2-92084259D47F}" presName="spNode" presStyleCnt="0"/>
      <dgm:spPr/>
    </dgm:pt>
    <dgm:pt modelId="{CF362C17-2E9B-4E31-98FD-59710C091380}" type="pres">
      <dgm:prSet presAssocID="{5C35F0EA-F9C7-46D9-8917-04EA89A95A99}" presName="sibTrans" presStyleLbl="sibTrans1D1" presStyleIdx="1" presStyleCnt="5"/>
      <dgm:spPr/>
      <dgm:t>
        <a:bodyPr/>
        <a:lstStyle/>
        <a:p>
          <a:endParaRPr lang="en-CA"/>
        </a:p>
      </dgm:t>
    </dgm:pt>
    <dgm:pt modelId="{A9734498-04C4-4F34-952A-BB980200FB29}" type="pres">
      <dgm:prSet presAssocID="{3F165656-723A-49A4-B865-C0E451892515}" presName="node" presStyleLbl="node1" presStyleIdx="2" presStyleCnt="5">
        <dgm:presLayoutVars>
          <dgm:bulletEnabled val="1"/>
        </dgm:presLayoutVars>
      </dgm:prSet>
      <dgm:spPr/>
      <dgm:t>
        <a:bodyPr/>
        <a:lstStyle/>
        <a:p>
          <a:endParaRPr lang="en-CA"/>
        </a:p>
      </dgm:t>
    </dgm:pt>
    <dgm:pt modelId="{0F25B16A-29DC-4C84-9D0B-F644ADE569C9}" type="pres">
      <dgm:prSet presAssocID="{3F165656-723A-49A4-B865-C0E451892515}" presName="spNode" presStyleCnt="0"/>
      <dgm:spPr/>
    </dgm:pt>
    <dgm:pt modelId="{ADD1A1BE-CEA6-43E6-BA0A-4B1146DAFB5B}" type="pres">
      <dgm:prSet presAssocID="{B6666B07-BA8B-4CB5-BD88-81CF7CF8C8B2}" presName="sibTrans" presStyleLbl="sibTrans1D1" presStyleIdx="2" presStyleCnt="5"/>
      <dgm:spPr/>
      <dgm:t>
        <a:bodyPr/>
        <a:lstStyle/>
        <a:p>
          <a:endParaRPr lang="en-CA"/>
        </a:p>
      </dgm:t>
    </dgm:pt>
    <dgm:pt modelId="{1EE58D44-1ABA-471B-9F19-1A443E6D749A}" type="pres">
      <dgm:prSet presAssocID="{7377636E-9AE6-493B-B47B-2231D686AF53}" presName="node" presStyleLbl="node1" presStyleIdx="3" presStyleCnt="5">
        <dgm:presLayoutVars>
          <dgm:bulletEnabled val="1"/>
        </dgm:presLayoutVars>
      </dgm:prSet>
      <dgm:spPr/>
      <dgm:t>
        <a:bodyPr/>
        <a:lstStyle/>
        <a:p>
          <a:endParaRPr lang="en-CA"/>
        </a:p>
      </dgm:t>
    </dgm:pt>
    <dgm:pt modelId="{83559D7D-9C86-4EF3-A838-AEBCECAF73ED}" type="pres">
      <dgm:prSet presAssocID="{7377636E-9AE6-493B-B47B-2231D686AF53}" presName="spNode" presStyleCnt="0"/>
      <dgm:spPr/>
    </dgm:pt>
    <dgm:pt modelId="{47762E1F-0206-4E33-81B1-366CF77ED575}" type="pres">
      <dgm:prSet presAssocID="{100EF529-41D9-496C-978C-DD25D462D3F5}" presName="sibTrans" presStyleLbl="sibTrans1D1" presStyleIdx="3" presStyleCnt="5"/>
      <dgm:spPr/>
      <dgm:t>
        <a:bodyPr/>
        <a:lstStyle/>
        <a:p>
          <a:endParaRPr lang="en-CA"/>
        </a:p>
      </dgm:t>
    </dgm:pt>
    <dgm:pt modelId="{93BB97D1-6E43-4BAC-8A7B-30BB63E3CBC1}" type="pres">
      <dgm:prSet presAssocID="{C35B49B1-837B-4F39-950B-9CFF392BE848}" presName="node" presStyleLbl="node1" presStyleIdx="4" presStyleCnt="5">
        <dgm:presLayoutVars>
          <dgm:bulletEnabled val="1"/>
        </dgm:presLayoutVars>
      </dgm:prSet>
      <dgm:spPr/>
      <dgm:t>
        <a:bodyPr/>
        <a:lstStyle/>
        <a:p>
          <a:endParaRPr lang="en-CA"/>
        </a:p>
      </dgm:t>
    </dgm:pt>
    <dgm:pt modelId="{59775A8E-AF02-4A39-BCF0-444969CB2F58}" type="pres">
      <dgm:prSet presAssocID="{C35B49B1-837B-4F39-950B-9CFF392BE848}" presName="spNode" presStyleCnt="0"/>
      <dgm:spPr/>
    </dgm:pt>
    <dgm:pt modelId="{F437BB77-0842-41F4-BC73-8E985EAB43E3}" type="pres">
      <dgm:prSet presAssocID="{F359BB6E-02E2-4866-904D-76D5C72E8EAF}" presName="sibTrans" presStyleLbl="sibTrans1D1" presStyleIdx="4" presStyleCnt="5"/>
      <dgm:spPr/>
      <dgm:t>
        <a:bodyPr/>
        <a:lstStyle/>
        <a:p>
          <a:endParaRPr lang="en-CA"/>
        </a:p>
      </dgm:t>
    </dgm:pt>
  </dgm:ptLst>
  <dgm:cxnLst>
    <dgm:cxn modelId="{E01CA3CA-F46F-44CD-80FC-93A3FD887F8D}" type="presOf" srcId="{514630B1-F4A6-4D94-99B7-0C03D107E210}" destId="{395732D4-C589-4C34-88D3-EC7D67DFE3ED}" srcOrd="0" destOrd="0" presId="urn:microsoft.com/office/officeart/2005/8/layout/cycle6"/>
    <dgm:cxn modelId="{EE2E5D3B-B8F1-48FF-B9CF-AEE73AD8D8C0}" type="presOf" srcId="{F359BB6E-02E2-4866-904D-76D5C72E8EAF}" destId="{F437BB77-0842-41F4-BC73-8E985EAB43E3}" srcOrd="0" destOrd="0" presId="urn:microsoft.com/office/officeart/2005/8/layout/cycle6"/>
    <dgm:cxn modelId="{791BBAA0-FC36-4F9F-A328-EBA70C9FFBFC}" type="presOf" srcId="{B6666B07-BA8B-4CB5-BD88-81CF7CF8C8B2}" destId="{ADD1A1BE-CEA6-43E6-BA0A-4B1146DAFB5B}" srcOrd="0" destOrd="0" presId="urn:microsoft.com/office/officeart/2005/8/layout/cycle6"/>
    <dgm:cxn modelId="{25B49D98-0239-4093-B90D-E7C9EFAED407}" srcId="{514630B1-F4A6-4D94-99B7-0C03D107E210}" destId="{3F165656-723A-49A4-B865-C0E451892515}" srcOrd="2" destOrd="0" parTransId="{DD6D1A02-013B-42A6-9553-E452A2180995}" sibTransId="{B6666B07-BA8B-4CB5-BD88-81CF7CF8C8B2}"/>
    <dgm:cxn modelId="{ED127702-FC5D-46AD-8C16-5928ABE156FA}" type="presOf" srcId="{100EF529-41D9-496C-978C-DD25D462D3F5}" destId="{47762E1F-0206-4E33-81B1-366CF77ED575}" srcOrd="0" destOrd="0" presId="urn:microsoft.com/office/officeart/2005/8/layout/cycle6"/>
    <dgm:cxn modelId="{988F2A84-75E5-443E-9AB3-C304591AC7C8}" type="presOf" srcId="{5C35F0EA-F9C7-46D9-8917-04EA89A95A99}" destId="{CF362C17-2E9B-4E31-98FD-59710C091380}" srcOrd="0" destOrd="0" presId="urn:microsoft.com/office/officeart/2005/8/layout/cycle6"/>
    <dgm:cxn modelId="{FA558E0F-E08D-4377-A922-4A7BB8C7D921}" srcId="{514630B1-F4A6-4D94-99B7-0C03D107E210}" destId="{87FDBF61-450C-4E36-A4D2-92084259D47F}" srcOrd="1" destOrd="0" parTransId="{012980B3-A226-4DEB-B93A-EDC3203F9B66}" sibTransId="{5C35F0EA-F9C7-46D9-8917-04EA89A95A99}"/>
    <dgm:cxn modelId="{33A7A5DB-3544-4572-9E98-9F2E05921136}" type="presOf" srcId="{C35B49B1-837B-4F39-950B-9CFF392BE848}" destId="{93BB97D1-6E43-4BAC-8A7B-30BB63E3CBC1}" srcOrd="0" destOrd="0" presId="urn:microsoft.com/office/officeart/2005/8/layout/cycle6"/>
    <dgm:cxn modelId="{F3CCDC7E-6A4B-49EA-8A5A-2EB458017275}" srcId="{514630B1-F4A6-4D94-99B7-0C03D107E210}" destId="{C35B49B1-837B-4F39-950B-9CFF392BE848}" srcOrd="4" destOrd="0" parTransId="{4064B36F-5D4D-49B6-842B-E558DA334F0A}" sibTransId="{F359BB6E-02E2-4866-904D-76D5C72E8EAF}"/>
    <dgm:cxn modelId="{17886D08-6051-42C5-9682-754226942F26}" type="presOf" srcId="{EBFA919A-E33C-4DDF-BBF4-C1DE0BA30BF9}" destId="{04871F27-F1BF-4022-B3F7-4A9AFD74F8AF}" srcOrd="0" destOrd="0" presId="urn:microsoft.com/office/officeart/2005/8/layout/cycle6"/>
    <dgm:cxn modelId="{637AE50A-FE0E-4E0C-82E0-3EA45F849667}" type="presOf" srcId="{3F165656-723A-49A4-B865-C0E451892515}" destId="{A9734498-04C4-4F34-952A-BB980200FB29}" srcOrd="0" destOrd="0" presId="urn:microsoft.com/office/officeart/2005/8/layout/cycle6"/>
    <dgm:cxn modelId="{3553994C-FFB7-4963-A1FB-5FA816DEFCC7}" srcId="{514630B1-F4A6-4D94-99B7-0C03D107E210}" destId="{0212FB0B-0C09-4A21-A06D-89603D1BE6F5}" srcOrd="0" destOrd="0" parTransId="{EA37DF6A-E9E0-4F85-AEB8-6C79CF8AC748}" sibTransId="{EBFA919A-E33C-4DDF-BBF4-C1DE0BA30BF9}"/>
    <dgm:cxn modelId="{10FD5BB8-D4E7-46B6-AA86-006C3B3800CA}" srcId="{514630B1-F4A6-4D94-99B7-0C03D107E210}" destId="{7377636E-9AE6-493B-B47B-2231D686AF53}" srcOrd="3" destOrd="0" parTransId="{194FB595-310A-4770-99C6-A316192FA56A}" sibTransId="{100EF529-41D9-496C-978C-DD25D462D3F5}"/>
    <dgm:cxn modelId="{E48DF6C3-0B2D-42DF-BD01-944D43964F19}" type="presOf" srcId="{0212FB0B-0C09-4A21-A06D-89603D1BE6F5}" destId="{0E347B65-B1B8-4D53-BD42-3CD502E2EDC4}" srcOrd="0" destOrd="0" presId="urn:microsoft.com/office/officeart/2005/8/layout/cycle6"/>
    <dgm:cxn modelId="{A25F858D-F48B-4ADE-B6FB-295F8BDF0000}" type="presOf" srcId="{87FDBF61-450C-4E36-A4D2-92084259D47F}" destId="{5140185B-ADB1-4AD6-849D-E4ED7AE16EE5}" srcOrd="0" destOrd="0" presId="urn:microsoft.com/office/officeart/2005/8/layout/cycle6"/>
    <dgm:cxn modelId="{8B879B11-AEA2-49D8-A06D-EE3B5836DD74}" type="presOf" srcId="{7377636E-9AE6-493B-B47B-2231D686AF53}" destId="{1EE58D44-1ABA-471B-9F19-1A443E6D749A}" srcOrd="0" destOrd="0" presId="urn:microsoft.com/office/officeart/2005/8/layout/cycle6"/>
    <dgm:cxn modelId="{665FA850-FF1B-4140-920C-887D0751FE72}" type="presParOf" srcId="{395732D4-C589-4C34-88D3-EC7D67DFE3ED}" destId="{0E347B65-B1B8-4D53-BD42-3CD502E2EDC4}" srcOrd="0" destOrd="0" presId="urn:microsoft.com/office/officeart/2005/8/layout/cycle6"/>
    <dgm:cxn modelId="{6D5E9A88-38F5-4126-9750-19D50D94938E}" type="presParOf" srcId="{395732D4-C589-4C34-88D3-EC7D67DFE3ED}" destId="{504F7390-89D6-4010-A903-C989914CBAA0}" srcOrd="1" destOrd="0" presId="urn:microsoft.com/office/officeart/2005/8/layout/cycle6"/>
    <dgm:cxn modelId="{689D3379-3D5B-47C0-AF04-6A03899DA51A}" type="presParOf" srcId="{395732D4-C589-4C34-88D3-EC7D67DFE3ED}" destId="{04871F27-F1BF-4022-B3F7-4A9AFD74F8AF}" srcOrd="2" destOrd="0" presId="urn:microsoft.com/office/officeart/2005/8/layout/cycle6"/>
    <dgm:cxn modelId="{F3FB56EC-04D2-4BDE-89C5-A53934F1BD36}" type="presParOf" srcId="{395732D4-C589-4C34-88D3-EC7D67DFE3ED}" destId="{5140185B-ADB1-4AD6-849D-E4ED7AE16EE5}" srcOrd="3" destOrd="0" presId="urn:microsoft.com/office/officeart/2005/8/layout/cycle6"/>
    <dgm:cxn modelId="{9DF32627-2577-4EE7-A33E-667C5ADEE40A}" type="presParOf" srcId="{395732D4-C589-4C34-88D3-EC7D67DFE3ED}" destId="{3FFB45D4-13F4-4177-B79A-B0F58855F2BB}" srcOrd="4" destOrd="0" presId="urn:microsoft.com/office/officeart/2005/8/layout/cycle6"/>
    <dgm:cxn modelId="{8BEF98BB-A0A9-412F-B2ED-73600E8566C2}" type="presParOf" srcId="{395732D4-C589-4C34-88D3-EC7D67DFE3ED}" destId="{CF362C17-2E9B-4E31-98FD-59710C091380}" srcOrd="5" destOrd="0" presId="urn:microsoft.com/office/officeart/2005/8/layout/cycle6"/>
    <dgm:cxn modelId="{CC334376-48CA-4CBF-9231-A93E3790AADF}" type="presParOf" srcId="{395732D4-C589-4C34-88D3-EC7D67DFE3ED}" destId="{A9734498-04C4-4F34-952A-BB980200FB29}" srcOrd="6" destOrd="0" presId="urn:microsoft.com/office/officeart/2005/8/layout/cycle6"/>
    <dgm:cxn modelId="{1E5F6F51-D091-4724-9278-5C47B8057A22}" type="presParOf" srcId="{395732D4-C589-4C34-88D3-EC7D67DFE3ED}" destId="{0F25B16A-29DC-4C84-9D0B-F644ADE569C9}" srcOrd="7" destOrd="0" presId="urn:microsoft.com/office/officeart/2005/8/layout/cycle6"/>
    <dgm:cxn modelId="{83CE1F45-D164-41D5-B025-43179284E451}" type="presParOf" srcId="{395732D4-C589-4C34-88D3-EC7D67DFE3ED}" destId="{ADD1A1BE-CEA6-43E6-BA0A-4B1146DAFB5B}" srcOrd="8" destOrd="0" presId="urn:microsoft.com/office/officeart/2005/8/layout/cycle6"/>
    <dgm:cxn modelId="{32C61A9B-237B-4C37-9E9B-41A166D6887C}" type="presParOf" srcId="{395732D4-C589-4C34-88D3-EC7D67DFE3ED}" destId="{1EE58D44-1ABA-471B-9F19-1A443E6D749A}" srcOrd="9" destOrd="0" presId="urn:microsoft.com/office/officeart/2005/8/layout/cycle6"/>
    <dgm:cxn modelId="{6F2E830D-A0A9-4695-A247-BCE0DE6D7BCA}" type="presParOf" srcId="{395732D4-C589-4C34-88D3-EC7D67DFE3ED}" destId="{83559D7D-9C86-4EF3-A838-AEBCECAF73ED}" srcOrd="10" destOrd="0" presId="urn:microsoft.com/office/officeart/2005/8/layout/cycle6"/>
    <dgm:cxn modelId="{4B884E15-FECE-41CC-9EF4-9492957F6519}" type="presParOf" srcId="{395732D4-C589-4C34-88D3-EC7D67DFE3ED}" destId="{47762E1F-0206-4E33-81B1-366CF77ED575}" srcOrd="11" destOrd="0" presId="urn:microsoft.com/office/officeart/2005/8/layout/cycle6"/>
    <dgm:cxn modelId="{8BDDD3B3-A334-43F4-AC6E-6FB39E738114}" type="presParOf" srcId="{395732D4-C589-4C34-88D3-EC7D67DFE3ED}" destId="{93BB97D1-6E43-4BAC-8A7B-30BB63E3CBC1}" srcOrd="12" destOrd="0" presId="urn:microsoft.com/office/officeart/2005/8/layout/cycle6"/>
    <dgm:cxn modelId="{89A1405C-0468-4091-AD28-0815DD5898E0}" type="presParOf" srcId="{395732D4-C589-4C34-88D3-EC7D67DFE3ED}" destId="{59775A8E-AF02-4A39-BCF0-444969CB2F58}" srcOrd="13" destOrd="0" presId="urn:microsoft.com/office/officeart/2005/8/layout/cycle6"/>
    <dgm:cxn modelId="{A1C0B392-ADA9-4E59-BD42-09810740C5D7}" type="presParOf" srcId="{395732D4-C589-4C34-88D3-EC7D67DFE3ED}" destId="{F437BB77-0842-41F4-BC73-8E985EAB43E3}" srcOrd="14"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664933-6504-4240-8122-9C77F6A05B21}">
      <dsp:nvSpPr>
        <dsp:cNvPr id="0" name=""/>
        <dsp:cNvSpPr/>
      </dsp:nvSpPr>
      <dsp:spPr>
        <a:xfrm>
          <a:off x="1421" y="0"/>
          <a:ext cx="1489769" cy="302433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Prevalence of Trauma</a:t>
          </a:r>
          <a:endParaRPr lang="en-CA" sz="1800" kern="1200" dirty="0"/>
        </a:p>
      </dsp:txBody>
      <dsp:txXfrm>
        <a:off x="1421" y="1209734"/>
        <a:ext cx="1489769" cy="1209734"/>
      </dsp:txXfrm>
    </dsp:sp>
    <dsp:sp modelId="{EEB4E917-7E91-466A-9C03-CA1A1047A5CE}">
      <dsp:nvSpPr>
        <dsp:cNvPr id="0" name=""/>
        <dsp:cNvSpPr/>
      </dsp:nvSpPr>
      <dsp:spPr>
        <a:xfrm>
          <a:off x="242754" y="181460"/>
          <a:ext cx="1007103" cy="1007103"/>
        </a:xfrm>
        <a:prstGeom prst="ellipse">
          <a:avLst/>
        </a:prstGeom>
        <a:blipFill rotWithShape="1">
          <a:blip xmlns:r="http://schemas.openxmlformats.org/officeDocument/2006/relationships" r:embed="rId1"/>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1C8DC9-2C0D-48CF-816A-C2E55B633A63}">
      <dsp:nvSpPr>
        <dsp:cNvPr id="0" name=""/>
        <dsp:cNvSpPr/>
      </dsp:nvSpPr>
      <dsp:spPr>
        <a:xfrm>
          <a:off x="1535883" y="0"/>
          <a:ext cx="1489769" cy="302433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Promote sense of safety</a:t>
          </a:r>
          <a:endParaRPr lang="en-CA" sz="1800" kern="1200" dirty="0"/>
        </a:p>
      </dsp:txBody>
      <dsp:txXfrm>
        <a:off x="1535883" y="1209734"/>
        <a:ext cx="1489769" cy="1209734"/>
      </dsp:txXfrm>
    </dsp:sp>
    <dsp:sp modelId="{36088738-1F4D-4E0D-BE94-ACE5F552E475}">
      <dsp:nvSpPr>
        <dsp:cNvPr id="0" name=""/>
        <dsp:cNvSpPr/>
      </dsp:nvSpPr>
      <dsp:spPr>
        <a:xfrm>
          <a:off x="1777216" y="181460"/>
          <a:ext cx="1007103" cy="1007103"/>
        </a:xfrm>
        <a:prstGeom prst="ellipse">
          <a:avLst/>
        </a:prstGeom>
        <a:blipFill rotWithShape="1">
          <a:blip xmlns:r="http://schemas.openxmlformats.org/officeDocument/2006/relationships" r:embed="rId2">
            <a:duotone>
              <a:schemeClr val="accent3">
                <a:shade val="45000"/>
                <a:satMod val="135000"/>
              </a:schemeClr>
              <a:prstClr val="white"/>
            </a:duotone>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F43BBB-BE19-414E-838F-AB15973B70F1}">
      <dsp:nvSpPr>
        <dsp:cNvPr id="0" name=""/>
        <dsp:cNvSpPr/>
      </dsp:nvSpPr>
      <dsp:spPr>
        <a:xfrm>
          <a:off x="3070346" y="0"/>
          <a:ext cx="1489769" cy="302433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Foster trust and compassion</a:t>
          </a:r>
          <a:endParaRPr lang="en-CA" sz="1800" kern="1200" dirty="0"/>
        </a:p>
      </dsp:txBody>
      <dsp:txXfrm>
        <a:off x="3070346" y="1209734"/>
        <a:ext cx="1489769" cy="1209734"/>
      </dsp:txXfrm>
    </dsp:sp>
    <dsp:sp modelId="{7DA2A5FC-8FED-42AD-B680-FD6067331ECA}">
      <dsp:nvSpPr>
        <dsp:cNvPr id="0" name=""/>
        <dsp:cNvSpPr/>
      </dsp:nvSpPr>
      <dsp:spPr>
        <a:xfrm>
          <a:off x="3311679" y="181460"/>
          <a:ext cx="1007103" cy="1007103"/>
        </a:xfrm>
        <a:prstGeom prst="ellipse">
          <a:avLst/>
        </a:prstGeom>
        <a:blipFill rotWithShape="1">
          <a:blip xmlns:r="http://schemas.openxmlformats.org/officeDocument/2006/relationships" r:embed="rId3"/>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B62A8F-E2DE-4BB3-B5B2-D1A19344E202}">
      <dsp:nvSpPr>
        <dsp:cNvPr id="0" name=""/>
        <dsp:cNvSpPr/>
      </dsp:nvSpPr>
      <dsp:spPr>
        <a:xfrm>
          <a:off x="4604809" y="0"/>
          <a:ext cx="1489769" cy="3024336"/>
        </a:xfrm>
        <a:prstGeom prst="roundRect">
          <a:avLst>
            <a:gd name="adj" fmla="val 10000"/>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CA" sz="1800" kern="1200" dirty="0" smtClean="0"/>
            <a:t>Offer as much choice as possible</a:t>
          </a:r>
          <a:endParaRPr lang="en-CA" sz="1800" kern="1200" dirty="0"/>
        </a:p>
      </dsp:txBody>
      <dsp:txXfrm>
        <a:off x="4604809" y="1209734"/>
        <a:ext cx="1489769" cy="1209734"/>
      </dsp:txXfrm>
    </dsp:sp>
    <dsp:sp modelId="{0C1DA8EA-8388-43E3-ADCD-C4F6F89D927A}">
      <dsp:nvSpPr>
        <dsp:cNvPr id="0" name=""/>
        <dsp:cNvSpPr/>
      </dsp:nvSpPr>
      <dsp:spPr>
        <a:xfrm>
          <a:off x="4846141" y="181460"/>
          <a:ext cx="1007103" cy="1007103"/>
        </a:xfrm>
        <a:prstGeom prst="ellipse">
          <a:avLst/>
        </a:prstGeom>
        <a:blipFill rotWithShape="1">
          <a:blip xmlns:r="http://schemas.openxmlformats.org/officeDocument/2006/relationships" r:embed="rId4">
            <a:duotone>
              <a:schemeClr val="accent3">
                <a:shade val="45000"/>
                <a:satMod val="135000"/>
              </a:schemeClr>
              <a:prstClr val="white"/>
            </a:duotone>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D6305E1-B1D2-45D9-98EC-ED74151B199C}">
      <dsp:nvSpPr>
        <dsp:cNvPr id="0" name=""/>
        <dsp:cNvSpPr/>
      </dsp:nvSpPr>
      <dsp:spPr>
        <a:xfrm>
          <a:off x="243839" y="2419468"/>
          <a:ext cx="5608320" cy="453650"/>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47B65-B1B8-4D53-BD42-3CD502E2EDC4}">
      <dsp:nvSpPr>
        <dsp:cNvPr id="0" name=""/>
        <dsp:cNvSpPr/>
      </dsp:nvSpPr>
      <dsp:spPr>
        <a:xfrm>
          <a:off x="2896071" y="87"/>
          <a:ext cx="1696688" cy="11028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t>Affect or Emotion</a:t>
          </a:r>
          <a:endParaRPr lang="en-CA" sz="2200" kern="1200" dirty="0"/>
        </a:p>
      </dsp:txBody>
      <dsp:txXfrm>
        <a:off x="2949908" y="53924"/>
        <a:ext cx="1589014" cy="995173"/>
      </dsp:txXfrm>
    </dsp:sp>
    <dsp:sp modelId="{04871F27-F1BF-4022-B3F7-4A9AFD74F8AF}">
      <dsp:nvSpPr>
        <dsp:cNvPr id="0" name=""/>
        <dsp:cNvSpPr/>
      </dsp:nvSpPr>
      <dsp:spPr>
        <a:xfrm>
          <a:off x="1539310" y="551511"/>
          <a:ext cx="4410210" cy="4410210"/>
        </a:xfrm>
        <a:custGeom>
          <a:avLst/>
          <a:gdLst/>
          <a:ahLst/>
          <a:cxnLst/>
          <a:rect l="0" t="0" r="0" b="0"/>
          <a:pathLst>
            <a:path>
              <a:moveTo>
                <a:pt x="3065126" y="174624"/>
              </a:moveTo>
              <a:arcTo wR="2205105" hR="2205105" stAng="17577322" swAng="19633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140185B-ADB1-4AD6-849D-E4ED7AE16EE5}">
      <dsp:nvSpPr>
        <dsp:cNvPr id="0" name=""/>
        <dsp:cNvSpPr/>
      </dsp:nvSpPr>
      <dsp:spPr>
        <a:xfrm>
          <a:off x="4993251" y="1523777"/>
          <a:ext cx="1696688" cy="11028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t>Visual Images</a:t>
          </a:r>
          <a:endParaRPr lang="en-CA" sz="2200" kern="1200" dirty="0"/>
        </a:p>
      </dsp:txBody>
      <dsp:txXfrm>
        <a:off x="5047088" y="1577614"/>
        <a:ext cx="1589014" cy="995173"/>
      </dsp:txXfrm>
    </dsp:sp>
    <dsp:sp modelId="{CF362C17-2E9B-4E31-98FD-59710C091380}">
      <dsp:nvSpPr>
        <dsp:cNvPr id="0" name=""/>
        <dsp:cNvSpPr/>
      </dsp:nvSpPr>
      <dsp:spPr>
        <a:xfrm>
          <a:off x="1539310" y="551511"/>
          <a:ext cx="4410210" cy="4410210"/>
        </a:xfrm>
        <a:custGeom>
          <a:avLst/>
          <a:gdLst/>
          <a:ahLst/>
          <a:cxnLst/>
          <a:rect l="0" t="0" r="0" b="0"/>
          <a:pathLst>
            <a:path>
              <a:moveTo>
                <a:pt x="4407163" y="2089218"/>
              </a:moveTo>
              <a:arcTo wR="2205105" hR="2205105" stAng="21419249" swAng="21977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9734498-04C4-4F34-952A-BB980200FB29}">
      <dsp:nvSpPr>
        <dsp:cNvPr id="0" name=""/>
        <dsp:cNvSpPr/>
      </dsp:nvSpPr>
      <dsp:spPr>
        <a:xfrm>
          <a:off x="4192200" y="3989160"/>
          <a:ext cx="1696688" cy="11028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t>Meaning-Making</a:t>
          </a:r>
          <a:endParaRPr lang="en-CA" sz="2200" kern="1200" dirty="0"/>
        </a:p>
      </dsp:txBody>
      <dsp:txXfrm>
        <a:off x="4246037" y="4042997"/>
        <a:ext cx="1589014" cy="995173"/>
      </dsp:txXfrm>
    </dsp:sp>
    <dsp:sp modelId="{ADD1A1BE-CEA6-43E6-BA0A-4B1146DAFB5B}">
      <dsp:nvSpPr>
        <dsp:cNvPr id="0" name=""/>
        <dsp:cNvSpPr/>
      </dsp:nvSpPr>
      <dsp:spPr>
        <a:xfrm>
          <a:off x="1539310" y="551511"/>
          <a:ext cx="4410210" cy="4410210"/>
        </a:xfrm>
        <a:custGeom>
          <a:avLst/>
          <a:gdLst/>
          <a:ahLst/>
          <a:cxnLst/>
          <a:rect l="0" t="0" r="0" b="0"/>
          <a:pathLst>
            <a:path>
              <a:moveTo>
                <a:pt x="2644116" y="4366067"/>
              </a:moveTo>
              <a:arcTo wR="2205105" hR="2205105" stAng="4710980" swAng="1378040"/>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EE58D44-1ABA-471B-9F19-1A443E6D749A}">
      <dsp:nvSpPr>
        <dsp:cNvPr id="0" name=""/>
        <dsp:cNvSpPr/>
      </dsp:nvSpPr>
      <dsp:spPr>
        <a:xfrm>
          <a:off x="1599943" y="3989160"/>
          <a:ext cx="1696688" cy="11028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t>Behaviours/ Reactions</a:t>
          </a:r>
          <a:endParaRPr lang="en-CA" sz="2200" kern="1200" dirty="0"/>
        </a:p>
      </dsp:txBody>
      <dsp:txXfrm>
        <a:off x="1653780" y="4042997"/>
        <a:ext cx="1589014" cy="995173"/>
      </dsp:txXfrm>
    </dsp:sp>
    <dsp:sp modelId="{47762E1F-0206-4E33-81B1-366CF77ED575}">
      <dsp:nvSpPr>
        <dsp:cNvPr id="0" name=""/>
        <dsp:cNvSpPr/>
      </dsp:nvSpPr>
      <dsp:spPr>
        <a:xfrm>
          <a:off x="1539310" y="551511"/>
          <a:ext cx="4410210" cy="4410210"/>
        </a:xfrm>
        <a:custGeom>
          <a:avLst/>
          <a:gdLst/>
          <a:ahLst/>
          <a:cxnLst/>
          <a:rect l="0" t="0" r="0" b="0"/>
          <a:pathLst>
            <a:path>
              <a:moveTo>
                <a:pt x="368770" y="3425910"/>
              </a:moveTo>
              <a:arcTo wR="2205105" hR="2205105" stAng="8783029" swAng="2197721"/>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BB97D1-6E43-4BAC-8A7B-30BB63E3CBC1}">
      <dsp:nvSpPr>
        <dsp:cNvPr id="0" name=""/>
        <dsp:cNvSpPr/>
      </dsp:nvSpPr>
      <dsp:spPr>
        <a:xfrm>
          <a:off x="798892" y="1523777"/>
          <a:ext cx="1696688" cy="110284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CA" sz="2200" kern="1200" dirty="0" smtClean="0"/>
            <a:t>Bodily Sensations</a:t>
          </a:r>
          <a:endParaRPr lang="en-CA" sz="2200" kern="1200" dirty="0"/>
        </a:p>
      </dsp:txBody>
      <dsp:txXfrm>
        <a:off x="852729" y="1577614"/>
        <a:ext cx="1589014" cy="995173"/>
      </dsp:txXfrm>
    </dsp:sp>
    <dsp:sp modelId="{F437BB77-0842-41F4-BC73-8E985EAB43E3}">
      <dsp:nvSpPr>
        <dsp:cNvPr id="0" name=""/>
        <dsp:cNvSpPr/>
      </dsp:nvSpPr>
      <dsp:spPr>
        <a:xfrm>
          <a:off x="1539310" y="551511"/>
          <a:ext cx="4410210" cy="4410210"/>
        </a:xfrm>
        <a:custGeom>
          <a:avLst/>
          <a:gdLst/>
          <a:ahLst/>
          <a:cxnLst/>
          <a:rect l="0" t="0" r="0" b="0"/>
          <a:pathLst>
            <a:path>
              <a:moveTo>
                <a:pt x="383939" y="961785"/>
              </a:moveTo>
              <a:arcTo wR="2205105" hR="2205105" stAng="12859295" swAng="1963384"/>
            </a:path>
          </a:pathLst>
        </a:custGeom>
        <a:noFill/>
        <a:ln w="9525" cap="flat" cmpd="sng" algn="ctr">
          <a:solidFill>
            <a:schemeClr val="accent1">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CA"/>
          </a:p>
        </p:txBody>
      </p:sp>
      <p:sp>
        <p:nvSpPr>
          <p:cNvPr id="3" name="Date Placeholder 2"/>
          <p:cNvSpPr>
            <a:spLocks noGrp="1"/>
          </p:cNvSpPr>
          <p:nvPr>
            <p:ph type="dt" idx="1"/>
          </p:nvPr>
        </p:nvSpPr>
        <p:spPr>
          <a:xfrm>
            <a:off x="3974534" y="0"/>
            <a:ext cx="3040592" cy="465138"/>
          </a:xfrm>
          <a:prstGeom prst="rect">
            <a:avLst/>
          </a:prstGeom>
        </p:spPr>
        <p:txBody>
          <a:bodyPr vert="horz" lIns="93251" tIns="46625" rIns="93251" bIns="46625" rtlCol="0"/>
          <a:lstStyle>
            <a:lvl1pPr algn="r">
              <a:defRPr sz="1200"/>
            </a:lvl1pPr>
          </a:lstStyle>
          <a:p>
            <a:fld id="{9D4392A6-FD1A-48BB-A089-77736FD4B44C}" type="datetimeFigureOut">
              <a:rPr lang="en-CA" smtClean="0"/>
              <a:t>2017-02-24</a:t>
            </a:fld>
            <a:endParaRPr lang="en-CA"/>
          </a:p>
        </p:txBody>
      </p:sp>
      <p:sp>
        <p:nvSpPr>
          <p:cNvPr id="4" name="Slide Image Placeholder 3"/>
          <p:cNvSpPr>
            <a:spLocks noGrp="1" noRot="1" noChangeAspect="1"/>
          </p:cNvSpPr>
          <p:nvPr>
            <p:ph type="sldImg" idx="2"/>
          </p:nvPr>
        </p:nvSpPr>
        <p:spPr>
          <a:xfrm>
            <a:off x="1182688" y="696913"/>
            <a:ext cx="4651375" cy="3489325"/>
          </a:xfrm>
          <a:prstGeom prst="rect">
            <a:avLst/>
          </a:prstGeom>
          <a:noFill/>
          <a:ln w="12700">
            <a:solidFill>
              <a:prstClr val="black"/>
            </a:solidFill>
          </a:ln>
        </p:spPr>
        <p:txBody>
          <a:bodyPr vert="horz" lIns="93251" tIns="46625" rIns="93251" bIns="46625" rtlCol="0" anchor="ctr"/>
          <a:lstStyle/>
          <a:p>
            <a:endParaRPr lang="en-CA"/>
          </a:p>
        </p:txBody>
      </p:sp>
      <p:sp>
        <p:nvSpPr>
          <p:cNvPr id="5" name="Notes Placeholder 4"/>
          <p:cNvSpPr>
            <a:spLocks noGrp="1"/>
          </p:cNvSpPr>
          <p:nvPr>
            <p:ph type="body" sz="quarter" idx="3"/>
          </p:nvPr>
        </p:nvSpPr>
        <p:spPr>
          <a:xfrm>
            <a:off x="701675" y="4418806"/>
            <a:ext cx="5613400" cy="4186238"/>
          </a:xfrm>
          <a:prstGeom prst="rect">
            <a:avLst/>
          </a:prstGeom>
        </p:spPr>
        <p:txBody>
          <a:bodyPr vert="horz" lIns="93251" tIns="46625" rIns="93251" bIns="466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35998"/>
            <a:ext cx="3040592" cy="465138"/>
          </a:xfrm>
          <a:prstGeom prst="rect">
            <a:avLst/>
          </a:prstGeom>
        </p:spPr>
        <p:txBody>
          <a:bodyPr vert="horz" lIns="93251" tIns="46625" rIns="93251" bIns="46625" rtlCol="0" anchor="b"/>
          <a:lstStyle>
            <a:lvl1pPr algn="l">
              <a:defRPr sz="1200"/>
            </a:lvl1pPr>
          </a:lstStyle>
          <a:p>
            <a:endParaRPr lang="en-CA"/>
          </a:p>
        </p:txBody>
      </p:sp>
      <p:sp>
        <p:nvSpPr>
          <p:cNvPr id="7" name="Slide Number Placeholder 6"/>
          <p:cNvSpPr>
            <a:spLocks noGrp="1"/>
          </p:cNvSpPr>
          <p:nvPr>
            <p:ph type="sldNum" sz="quarter" idx="5"/>
          </p:nvPr>
        </p:nvSpPr>
        <p:spPr>
          <a:xfrm>
            <a:off x="3974534" y="8835998"/>
            <a:ext cx="3040592" cy="465138"/>
          </a:xfrm>
          <a:prstGeom prst="rect">
            <a:avLst/>
          </a:prstGeom>
        </p:spPr>
        <p:txBody>
          <a:bodyPr vert="horz" lIns="93251" tIns="46625" rIns="93251" bIns="46625" rtlCol="0" anchor="b"/>
          <a:lstStyle>
            <a:lvl1pPr algn="r">
              <a:defRPr sz="1200"/>
            </a:lvl1pPr>
          </a:lstStyle>
          <a:p>
            <a:fld id="{40C1C8F4-D857-4BA6-9761-BD5EE752F5DB}" type="slidenum">
              <a:rPr lang="en-CA" smtClean="0"/>
              <a:t>‹#›</a:t>
            </a:fld>
            <a:endParaRPr lang="en-CA"/>
          </a:p>
        </p:txBody>
      </p:sp>
    </p:spTree>
    <p:extLst>
      <p:ext uri="{BB962C8B-B14F-4D97-AF65-F5344CB8AC3E}">
        <p14:creationId xmlns:p14="http://schemas.microsoft.com/office/powerpoint/2010/main" val="872650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How</a:t>
            </a:r>
            <a:r>
              <a:rPr lang="en-CA" baseline="0" dirty="0" smtClean="0"/>
              <a:t> many of you have heard of trauma-informed care or a trauma-informed approach?</a:t>
            </a:r>
          </a:p>
          <a:p>
            <a:endParaRPr lang="en-CA" baseline="0" dirty="0" smtClean="0"/>
          </a:p>
          <a:p>
            <a:r>
              <a:rPr lang="en-CA" baseline="0" dirty="0" smtClean="0"/>
              <a:t>Have any of you taken specific training in this? Please feel free to add your expertise throughout this discussion, and if you haven’t had specific training, please feel free to add your ideas and lived experiences because so much of this is generally good common sense with a large dose of compassion thrown in</a:t>
            </a:r>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1</a:t>
            </a:fld>
            <a:endParaRPr lang="en-CA"/>
          </a:p>
        </p:txBody>
      </p:sp>
    </p:spTree>
    <p:extLst>
      <p:ext uri="{BB962C8B-B14F-4D97-AF65-F5344CB8AC3E}">
        <p14:creationId xmlns:p14="http://schemas.microsoft.com/office/powerpoint/2010/main" val="2193194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10</a:t>
            </a:fld>
            <a:endParaRPr lang="en-CA"/>
          </a:p>
        </p:txBody>
      </p:sp>
    </p:spTree>
    <p:extLst>
      <p:ext uri="{BB962C8B-B14F-4D97-AF65-F5344CB8AC3E}">
        <p14:creationId xmlns:p14="http://schemas.microsoft.com/office/powerpoint/2010/main" val="14107428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11</a:t>
            </a:fld>
            <a:endParaRPr lang="en-CA"/>
          </a:p>
        </p:txBody>
      </p:sp>
    </p:spTree>
    <p:extLst>
      <p:ext uri="{BB962C8B-B14F-4D97-AF65-F5344CB8AC3E}">
        <p14:creationId xmlns:p14="http://schemas.microsoft.com/office/powerpoint/2010/main" val="7324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12</a:t>
            </a:fld>
            <a:endParaRPr lang="en-CA"/>
          </a:p>
        </p:txBody>
      </p:sp>
    </p:spTree>
    <p:extLst>
      <p:ext uri="{BB962C8B-B14F-4D97-AF65-F5344CB8AC3E}">
        <p14:creationId xmlns:p14="http://schemas.microsoft.com/office/powerpoint/2010/main" val="3404613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13</a:t>
            </a:fld>
            <a:endParaRPr lang="en-CA"/>
          </a:p>
        </p:txBody>
      </p:sp>
    </p:spTree>
    <p:extLst>
      <p:ext uri="{BB962C8B-B14F-4D97-AF65-F5344CB8AC3E}">
        <p14:creationId xmlns:p14="http://schemas.microsoft.com/office/powerpoint/2010/main" val="3921891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14</a:t>
            </a:fld>
            <a:endParaRPr lang="en-CA"/>
          </a:p>
        </p:txBody>
      </p:sp>
    </p:spTree>
    <p:extLst>
      <p:ext uri="{BB962C8B-B14F-4D97-AF65-F5344CB8AC3E}">
        <p14:creationId xmlns:p14="http://schemas.microsoft.com/office/powerpoint/2010/main" val="1609661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 aware of the underlying vulnerability that exists in people who come into contact with a social service</a:t>
            </a:r>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15</a:t>
            </a:fld>
            <a:endParaRPr lang="en-CA"/>
          </a:p>
        </p:txBody>
      </p:sp>
    </p:spTree>
    <p:extLst>
      <p:ext uri="{BB962C8B-B14F-4D97-AF65-F5344CB8AC3E}">
        <p14:creationId xmlns:p14="http://schemas.microsoft.com/office/powerpoint/2010/main" val="11328523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16</a:t>
            </a:fld>
            <a:endParaRPr lang="en-CA"/>
          </a:p>
        </p:txBody>
      </p:sp>
    </p:spTree>
    <p:extLst>
      <p:ext uri="{BB962C8B-B14F-4D97-AF65-F5344CB8AC3E}">
        <p14:creationId xmlns:p14="http://schemas.microsoft.com/office/powerpoint/2010/main" val="3997429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17</a:t>
            </a:fld>
            <a:endParaRPr lang="en-CA"/>
          </a:p>
        </p:txBody>
      </p:sp>
    </p:spTree>
    <p:extLst>
      <p:ext uri="{BB962C8B-B14F-4D97-AF65-F5344CB8AC3E}">
        <p14:creationId xmlns:p14="http://schemas.microsoft.com/office/powerpoint/2010/main" val="2993535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18</a:t>
            </a:fld>
            <a:endParaRPr lang="en-CA"/>
          </a:p>
        </p:txBody>
      </p:sp>
    </p:spTree>
    <p:extLst>
      <p:ext uri="{BB962C8B-B14F-4D97-AF65-F5344CB8AC3E}">
        <p14:creationId xmlns:p14="http://schemas.microsoft.com/office/powerpoint/2010/main" val="38849362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19</a:t>
            </a:fld>
            <a:endParaRPr lang="en-CA"/>
          </a:p>
        </p:txBody>
      </p:sp>
    </p:spTree>
    <p:extLst>
      <p:ext uri="{BB962C8B-B14F-4D97-AF65-F5344CB8AC3E}">
        <p14:creationId xmlns:p14="http://schemas.microsoft.com/office/powerpoint/2010/main" val="2857249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Trauma is a wound that injures us emotionally, psychologically, spiritually and possibly</a:t>
            </a:r>
            <a:r>
              <a:rPr lang="en-CA" baseline="0" dirty="0" smtClean="0"/>
              <a:t> physiologically</a:t>
            </a:r>
          </a:p>
          <a:p>
            <a:endParaRPr lang="en-CA" baseline="0" dirty="0" smtClean="0"/>
          </a:p>
          <a:p>
            <a:r>
              <a:rPr lang="en-CA" baseline="0" dirty="0" smtClean="0"/>
              <a:t>It is usually something that comes from the outside but the impact is often internal</a:t>
            </a:r>
          </a:p>
          <a:p>
            <a:endParaRPr lang="en-CA" baseline="0" dirty="0" smtClean="0"/>
          </a:p>
          <a:p>
            <a:r>
              <a:rPr lang="en-CA" baseline="0" dirty="0" smtClean="0"/>
              <a:t>We are not talking about the event, but what happens within the nervous system as a result of the whole mind-body event</a:t>
            </a:r>
          </a:p>
          <a:p>
            <a:endParaRPr lang="en-CA" baseline="0" dirty="0" smtClean="0"/>
          </a:p>
          <a:p>
            <a:endParaRPr lang="en-CA" baseline="0" dirty="0" smtClean="0"/>
          </a:p>
          <a:p>
            <a:r>
              <a:rPr lang="en-CA" baseline="0" dirty="0" smtClean="0"/>
              <a:t>Who gets to decide if someone is experiencing trauma?</a:t>
            </a:r>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2</a:t>
            </a:fld>
            <a:endParaRPr lang="en-CA"/>
          </a:p>
        </p:txBody>
      </p:sp>
    </p:spTree>
    <p:extLst>
      <p:ext uri="{BB962C8B-B14F-4D97-AF65-F5344CB8AC3E}">
        <p14:creationId xmlns:p14="http://schemas.microsoft.com/office/powerpoint/2010/main" val="25790795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20</a:t>
            </a:fld>
            <a:endParaRPr lang="en-CA"/>
          </a:p>
        </p:txBody>
      </p:sp>
    </p:spTree>
    <p:extLst>
      <p:ext uri="{BB962C8B-B14F-4D97-AF65-F5344CB8AC3E}">
        <p14:creationId xmlns:p14="http://schemas.microsoft.com/office/powerpoint/2010/main" val="16989968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21</a:t>
            </a:fld>
            <a:endParaRPr lang="en-CA"/>
          </a:p>
        </p:txBody>
      </p:sp>
    </p:spTree>
    <p:extLst>
      <p:ext uri="{BB962C8B-B14F-4D97-AF65-F5344CB8AC3E}">
        <p14:creationId xmlns:p14="http://schemas.microsoft.com/office/powerpoint/2010/main" val="13522768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Think of this question as how you uncork the bottle. Once we’ve dealt with the</a:t>
            </a:r>
            <a:r>
              <a:rPr lang="en-CA" baseline="0" dirty="0" smtClean="0"/>
              <a:t> thing that’s upsetting them the most, we can see how much more easily the rest comes out.</a:t>
            </a:r>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22</a:t>
            </a:fld>
            <a:endParaRPr lang="en-CA"/>
          </a:p>
        </p:txBody>
      </p:sp>
    </p:spTree>
    <p:extLst>
      <p:ext uri="{BB962C8B-B14F-4D97-AF65-F5344CB8AC3E}">
        <p14:creationId xmlns:p14="http://schemas.microsoft.com/office/powerpoint/2010/main" val="7791832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23</a:t>
            </a:fld>
            <a:endParaRPr lang="en-CA"/>
          </a:p>
        </p:txBody>
      </p:sp>
    </p:spTree>
    <p:extLst>
      <p:ext uri="{BB962C8B-B14F-4D97-AF65-F5344CB8AC3E}">
        <p14:creationId xmlns:p14="http://schemas.microsoft.com/office/powerpoint/2010/main" val="6479523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24</a:t>
            </a:fld>
            <a:endParaRPr lang="en-CA"/>
          </a:p>
        </p:txBody>
      </p:sp>
    </p:spTree>
    <p:extLst>
      <p:ext uri="{BB962C8B-B14F-4D97-AF65-F5344CB8AC3E}">
        <p14:creationId xmlns:p14="http://schemas.microsoft.com/office/powerpoint/2010/main" val="37220844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25</a:t>
            </a:fld>
            <a:endParaRPr lang="en-CA"/>
          </a:p>
        </p:txBody>
      </p:sp>
    </p:spTree>
    <p:extLst>
      <p:ext uri="{BB962C8B-B14F-4D97-AF65-F5344CB8AC3E}">
        <p14:creationId xmlns:p14="http://schemas.microsoft.com/office/powerpoint/2010/main" val="2680028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40C1C8F4-D857-4BA6-9761-BD5EE752F5DB}" type="slidenum">
              <a:rPr lang="en-CA" smtClean="0"/>
              <a:t>26</a:t>
            </a:fld>
            <a:endParaRPr lang="en-CA"/>
          </a:p>
        </p:txBody>
      </p:sp>
    </p:spTree>
    <p:extLst>
      <p:ext uri="{BB962C8B-B14F-4D97-AF65-F5344CB8AC3E}">
        <p14:creationId xmlns:p14="http://schemas.microsoft.com/office/powerpoint/2010/main" val="525484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505">
              <a:defRPr/>
            </a:pPr>
            <a:r>
              <a:rPr lang="en-CA" i="1" dirty="0"/>
              <a:t>Diagnostic and Statistical Manual of Mental Disorders</a:t>
            </a:r>
            <a:r>
              <a:rPr lang="en-CA" dirty="0"/>
              <a:t> (</a:t>
            </a:r>
            <a:r>
              <a:rPr lang="en-CA" i="1" dirty="0"/>
              <a:t>DSM–5</a:t>
            </a:r>
            <a:r>
              <a:rPr lang="en-CA" dirty="0"/>
              <a:t>) 2013</a:t>
            </a:r>
          </a:p>
          <a:p>
            <a:pPr defTabSz="932505">
              <a:defRPr/>
            </a:pPr>
            <a:endParaRPr lang="en-CA" dirty="0"/>
          </a:p>
          <a:p>
            <a:r>
              <a:rPr lang="en-CA" dirty="0" smtClean="0"/>
              <a:t>https://psychiatry.org/psychiatrists/practice/dsm</a:t>
            </a:r>
          </a:p>
          <a:p>
            <a:endParaRPr lang="en-CA" dirty="0" smtClean="0"/>
          </a:p>
          <a:p>
            <a:r>
              <a:rPr lang="en-CA" dirty="0" smtClean="0"/>
              <a:t>The DSM can sometimes be a useful tool but it is not the definitive method for determining whether or not we should be applying a trauma-informed lens on our interactions with people. It has it’s purposes and it’s limits</a:t>
            </a:r>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3</a:t>
            </a:fld>
            <a:endParaRPr lang="en-CA"/>
          </a:p>
        </p:txBody>
      </p:sp>
    </p:spTree>
    <p:extLst>
      <p:ext uri="{BB962C8B-B14F-4D97-AF65-F5344CB8AC3E}">
        <p14:creationId xmlns:p14="http://schemas.microsoft.com/office/powerpoint/2010/main" val="284187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ACE’s- you’ll be getting a handout on these for more detail on the ACE score and the outcomes generally associated with those scores. It is critical to remember though that nothing happens in a vacuum</a:t>
            </a:r>
            <a:r>
              <a:rPr lang="en-CA" baseline="0" dirty="0" smtClean="0"/>
              <a:t> and the resiliency of the person as well as other supports and strengths in their lives are REALLY important factors in these outcomes. And here’s where this gets REALLY important for us, because WE ARE THOSE FACTORS!</a:t>
            </a:r>
            <a:endParaRPr lang="en-CA" dirty="0" smtClean="0"/>
          </a:p>
          <a:p>
            <a:endParaRPr lang="en-CA" dirty="0" smtClean="0"/>
          </a:p>
          <a:p>
            <a:r>
              <a:rPr lang="en-CA" dirty="0" smtClean="0"/>
              <a:t>Which one of these is worse? (Trick question because we do not get to decide that for someone else!)</a:t>
            </a:r>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4</a:t>
            </a:fld>
            <a:endParaRPr lang="en-CA"/>
          </a:p>
        </p:txBody>
      </p:sp>
    </p:spTree>
    <p:extLst>
      <p:ext uri="{BB962C8B-B14F-4D97-AF65-F5344CB8AC3E}">
        <p14:creationId xmlns:p14="http://schemas.microsoft.com/office/powerpoint/2010/main" val="3226829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Before we get into some of the more challenging impacts of trauma, we also have to recognize many people can also experience something positive from trauma.</a:t>
            </a:r>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5</a:t>
            </a:fld>
            <a:endParaRPr lang="en-CA"/>
          </a:p>
        </p:txBody>
      </p:sp>
    </p:spTree>
    <p:extLst>
      <p:ext uri="{BB962C8B-B14F-4D97-AF65-F5344CB8AC3E}">
        <p14:creationId xmlns:p14="http://schemas.microsoft.com/office/powerpoint/2010/main" val="13807173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Important</a:t>
            </a:r>
            <a:r>
              <a:rPr lang="en-CA" baseline="0" dirty="0" smtClean="0"/>
              <a:t> to remember these are completely normal adaptive behaviours of the nervous system in the immediate aftermath or onset of a traumatic event</a:t>
            </a:r>
          </a:p>
          <a:p>
            <a:endParaRPr lang="en-CA" baseline="0" dirty="0" smtClean="0"/>
          </a:p>
          <a:p>
            <a:r>
              <a:rPr lang="en-CA" baseline="0" dirty="0" smtClean="0"/>
              <a:t>So if our activation is getting higher and higher but we cannot escape the threat, the parasympathetic nervous system takes over and we can completely shut down. Note, we don’t have voluntary control over the parasympathetic nervous system. These are not reactions designed to “get attention”, to “be overdramatic”, or “try to make you feel sorry” for someone. MYTHS!</a:t>
            </a:r>
          </a:p>
          <a:p>
            <a:endParaRPr lang="en-CA" baseline="0" dirty="0" smtClean="0"/>
          </a:p>
          <a:p>
            <a:r>
              <a:rPr lang="en-CA" baseline="0" dirty="0" smtClean="0"/>
              <a:t>This is meant to be a short term response to help us adapt and survive. Most of our problems as people comes from the fact we can’t always move out of this response in the short term and this becomes a pretty big toll on the emotional, mental, physical and spiritual health of the person.</a:t>
            </a:r>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6</a:t>
            </a:fld>
            <a:endParaRPr lang="en-CA"/>
          </a:p>
        </p:txBody>
      </p:sp>
    </p:spTree>
    <p:extLst>
      <p:ext uri="{BB962C8B-B14F-4D97-AF65-F5344CB8AC3E}">
        <p14:creationId xmlns:p14="http://schemas.microsoft.com/office/powerpoint/2010/main" val="2562768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505">
              <a:defRPr/>
            </a:pPr>
            <a:r>
              <a:rPr lang="en-CA" dirty="0"/>
              <a:t>What happens if someone we’re working with does not display any of these symptoms? Does that mean they are not experiencing/have not experienced trauma?</a:t>
            </a:r>
            <a:endParaRPr lang="en-CA" i="0" dirty="0"/>
          </a:p>
        </p:txBody>
      </p:sp>
      <p:sp>
        <p:nvSpPr>
          <p:cNvPr id="4" name="Slide Number Placeholder 3"/>
          <p:cNvSpPr>
            <a:spLocks noGrp="1"/>
          </p:cNvSpPr>
          <p:nvPr>
            <p:ph type="sldNum" sz="quarter" idx="10"/>
          </p:nvPr>
        </p:nvSpPr>
        <p:spPr/>
        <p:txBody>
          <a:bodyPr/>
          <a:lstStyle/>
          <a:p>
            <a:fld id="{40C1C8F4-D857-4BA6-9761-BD5EE752F5DB}" type="slidenum">
              <a:rPr lang="en-CA" smtClean="0"/>
              <a:t>7</a:t>
            </a:fld>
            <a:endParaRPr lang="en-CA"/>
          </a:p>
        </p:txBody>
      </p:sp>
    </p:spTree>
    <p:extLst>
      <p:ext uri="{BB962C8B-B14F-4D97-AF65-F5344CB8AC3E}">
        <p14:creationId xmlns:p14="http://schemas.microsoft.com/office/powerpoint/2010/main" val="2841877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If we think to our own experiences, we can probably</a:t>
            </a:r>
            <a:r>
              <a:rPr lang="en-CA" baseline="0" dirty="0" smtClean="0"/>
              <a:t> relate to some or all of these behaviours as they relate to trauma. </a:t>
            </a:r>
          </a:p>
          <a:p>
            <a:endParaRPr lang="en-CA" baseline="0" dirty="0" smtClean="0"/>
          </a:p>
          <a:p>
            <a:r>
              <a:rPr lang="en-CA" baseline="0" dirty="0" smtClean="0"/>
              <a:t>What we can probably also relate to is our ability to sometimes cope and sometimes not.  To sometimes manage these behaviours when we’re amongst others, and sometimes not. </a:t>
            </a:r>
          </a:p>
          <a:p>
            <a:endParaRPr lang="en-CA" baseline="0" dirty="0" smtClean="0"/>
          </a:p>
          <a:p>
            <a:r>
              <a:rPr lang="en-CA" baseline="0" dirty="0" smtClean="0"/>
              <a:t>It is really important to remember that even if someone “seems fine” to us, that may not be the reality for that person all the time.</a:t>
            </a:r>
          </a:p>
          <a:p>
            <a:endParaRPr lang="en-CA" baseline="0" dirty="0" smtClean="0"/>
          </a:p>
          <a:p>
            <a:r>
              <a:rPr lang="en-CA" b="1" baseline="0" dirty="0" smtClean="0">
                <a:solidFill>
                  <a:srgbClr val="FF0000"/>
                </a:solidFill>
              </a:rPr>
              <a:t>Whiteboard Activity: </a:t>
            </a:r>
            <a:r>
              <a:rPr lang="en-CA" baseline="0" dirty="0" smtClean="0"/>
              <a:t>Let’s put these behaviours into the symptom clusters and add any we think may be missing (i.e. think of your own natural reactions to big events)</a:t>
            </a:r>
          </a:p>
          <a:p>
            <a:endParaRPr lang="en-CA" baseline="0" dirty="0" smtClean="0"/>
          </a:p>
          <a:p>
            <a:r>
              <a:rPr lang="en-CA" baseline="0" dirty="0" smtClean="0"/>
              <a:t>Let’s reflect a bit on what you personally find helpful if you’re ever experiencing any of these impacts. Note how we all have many different things that help or don’t help and it’s perfectly normal for those things to be unique to us.</a:t>
            </a:r>
          </a:p>
          <a:p>
            <a:endParaRPr lang="en-CA" baseline="0" dirty="0" smtClean="0"/>
          </a:p>
          <a:p>
            <a:r>
              <a:rPr lang="en-CA" baseline="0" dirty="0" smtClean="0"/>
              <a:t>If these impacts persist past the “acute” phase (clinically determined at 3 months) we now call it “PTSD” Post-traumatic Stress Disorder (can be delayed)</a:t>
            </a:r>
          </a:p>
          <a:p>
            <a:endParaRPr lang="en-CA" baseline="0" dirty="0" smtClean="0"/>
          </a:p>
        </p:txBody>
      </p:sp>
      <p:sp>
        <p:nvSpPr>
          <p:cNvPr id="4" name="Slide Number Placeholder 3"/>
          <p:cNvSpPr>
            <a:spLocks noGrp="1"/>
          </p:cNvSpPr>
          <p:nvPr>
            <p:ph type="sldNum" sz="quarter" idx="10"/>
          </p:nvPr>
        </p:nvSpPr>
        <p:spPr/>
        <p:txBody>
          <a:bodyPr/>
          <a:lstStyle/>
          <a:p>
            <a:fld id="{40C1C8F4-D857-4BA6-9761-BD5EE752F5DB}" type="slidenum">
              <a:rPr lang="en-CA" smtClean="0"/>
              <a:t>8</a:t>
            </a:fld>
            <a:endParaRPr lang="en-CA"/>
          </a:p>
        </p:txBody>
      </p:sp>
    </p:spTree>
    <p:extLst>
      <p:ext uri="{BB962C8B-B14F-4D97-AF65-F5344CB8AC3E}">
        <p14:creationId xmlns:p14="http://schemas.microsoft.com/office/powerpoint/2010/main" val="1880083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Which one of these situations would require us to use our trauma-informed lens in responding to them? (BOTH)</a:t>
            </a:r>
          </a:p>
          <a:p>
            <a:endParaRPr lang="en-CA" dirty="0" smtClean="0"/>
          </a:p>
          <a:p>
            <a:r>
              <a:rPr lang="en-CA" dirty="0" smtClean="0"/>
              <a:t>Always remember it is not up to us to judge how big or small someone’s impacts from trauma are, and we cannot know that from just the behaviours we are </a:t>
            </a:r>
            <a:r>
              <a:rPr lang="en-CA" dirty="0" err="1" smtClean="0"/>
              <a:t>privvy</a:t>
            </a:r>
            <a:r>
              <a:rPr lang="en-CA" dirty="0" smtClean="0"/>
              <a:t> to, always something more going on behind the curtain!</a:t>
            </a:r>
          </a:p>
          <a:p>
            <a:endParaRPr lang="en-CA" dirty="0" smtClean="0"/>
          </a:p>
          <a:p>
            <a:r>
              <a:rPr lang="en-CA" dirty="0" smtClean="0"/>
              <a:t>Certainly we can understand why the added components of betrayal/trust/attachments </a:t>
            </a:r>
            <a:r>
              <a:rPr lang="en-CA" dirty="0" err="1" smtClean="0"/>
              <a:t>etc</a:t>
            </a:r>
            <a:r>
              <a:rPr lang="en-CA" dirty="0" smtClean="0"/>
              <a:t> in</a:t>
            </a:r>
            <a:r>
              <a:rPr lang="en-CA" baseline="0" dirty="0" smtClean="0"/>
              <a:t> relational trauma can be more challenging to process.</a:t>
            </a:r>
          </a:p>
          <a:p>
            <a:endParaRPr lang="en-CA" baseline="0" dirty="0" smtClean="0"/>
          </a:p>
          <a:p>
            <a:r>
              <a:rPr lang="en-CA" baseline="0" dirty="0" smtClean="0"/>
              <a:t>There are a LOT of “</a:t>
            </a:r>
            <a:r>
              <a:rPr lang="en-CA" baseline="0" dirty="0" err="1" smtClean="0"/>
              <a:t>shoulds</a:t>
            </a:r>
            <a:r>
              <a:rPr lang="en-CA" baseline="0" dirty="0" smtClean="0"/>
              <a:t>” when it comes to relationships and for people living with relational trauma, the universe of difference between the “should” and the “reality” is a whole extra layer of trauma. i.e. families should love each other, should never hurt each other </a:t>
            </a:r>
            <a:r>
              <a:rPr lang="en-CA" baseline="0" dirty="0" err="1" smtClean="0"/>
              <a:t>etc</a:t>
            </a:r>
            <a:r>
              <a:rPr lang="en-CA" baseline="0" dirty="0" smtClean="0"/>
              <a:t>…</a:t>
            </a:r>
            <a:endParaRPr lang="en-CA" dirty="0"/>
          </a:p>
        </p:txBody>
      </p:sp>
      <p:sp>
        <p:nvSpPr>
          <p:cNvPr id="4" name="Slide Number Placeholder 3"/>
          <p:cNvSpPr>
            <a:spLocks noGrp="1"/>
          </p:cNvSpPr>
          <p:nvPr>
            <p:ph type="sldNum" sz="quarter" idx="10"/>
          </p:nvPr>
        </p:nvSpPr>
        <p:spPr/>
        <p:txBody>
          <a:bodyPr/>
          <a:lstStyle/>
          <a:p>
            <a:fld id="{40C1C8F4-D857-4BA6-9761-BD5EE752F5DB}" type="slidenum">
              <a:rPr lang="en-CA" smtClean="0"/>
              <a:t>9</a:t>
            </a:fld>
            <a:endParaRPr lang="en-CA"/>
          </a:p>
        </p:txBody>
      </p:sp>
    </p:spTree>
    <p:extLst>
      <p:ext uri="{BB962C8B-B14F-4D97-AF65-F5344CB8AC3E}">
        <p14:creationId xmlns:p14="http://schemas.microsoft.com/office/powerpoint/2010/main" val="2170288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7EF7600-668B-4631-935F-4BD8FA123C7D}" type="datetimeFigureOut">
              <a:rPr lang="en-CA" smtClean="0"/>
              <a:t>2017-02-24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4292873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7EF7600-668B-4631-935F-4BD8FA123C7D}" type="datetimeFigureOut">
              <a:rPr lang="en-CA" smtClean="0"/>
              <a:t>2017-02-24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2685637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7EF7600-668B-4631-935F-4BD8FA123C7D}" type="datetimeFigureOut">
              <a:rPr lang="en-CA" smtClean="0"/>
              <a:t>2017-02-24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3448382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7EF7600-668B-4631-935F-4BD8FA123C7D}" type="datetimeFigureOut">
              <a:rPr lang="en-CA" smtClean="0"/>
              <a:t>2017-02-24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2558948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EF7600-668B-4631-935F-4BD8FA123C7D}" type="datetimeFigureOut">
              <a:rPr lang="en-CA" smtClean="0"/>
              <a:t>2017-02-24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245262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7EF7600-668B-4631-935F-4BD8FA123C7D}" type="datetimeFigureOut">
              <a:rPr lang="en-CA" smtClean="0"/>
              <a:t>2017-02-24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11700932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7EF7600-668B-4631-935F-4BD8FA123C7D}" type="datetimeFigureOut">
              <a:rPr lang="en-CA" smtClean="0"/>
              <a:t>2017-02-24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396360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7EF7600-668B-4631-935F-4BD8FA123C7D}" type="datetimeFigureOut">
              <a:rPr lang="en-CA" smtClean="0"/>
              <a:t>2017-02-24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1399040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EF7600-668B-4631-935F-4BD8FA123C7D}" type="datetimeFigureOut">
              <a:rPr lang="en-CA" smtClean="0"/>
              <a:t>2017-02-24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3487556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F7600-668B-4631-935F-4BD8FA123C7D}" type="datetimeFigureOut">
              <a:rPr lang="en-CA" smtClean="0"/>
              <a:t>2017-02-24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4065451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EF7600-668B-4631-935F-4BD8FA123C7D}" type="datetimeFigureOut">
              <a:rPr lang="en-CA" smtClean="0"/>
              <a:t>2017-02-24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3A5AF49-CA2E-401A-BC10-EB092D7D9885}" type="slidenum">
              <a:rPr lang="en-CA" smtClean="0"/>
              <a:t>‹#›</a:t>
            </a:fld>
            <a:endParaRPr lang="en-CA"/>
          </a:p>
        </p:txBody>
      </p:sp>
    </p:spTree>
    <p:extLst>
      <p:ext uri="{BB962C8B-B14F-4D97-AF65-F5344CB8AC3E}">
        <p14:creationId xmlns:p14="http://schemas.microsoft.com/office/powerpoint/2010/main" val="4834737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EF7600-668B-4631-935F-4BD8FA123C7D}" type="datetimeFigureOut">
              <a:rPr lang="en-CA" smtClean="0"/>
              <a:t>2017-02-24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AF49-CA2E-401A-BC10-EB092D7D9885}" type="slidenum">
              <a:rPr lang="en-CA" smtClean="0"/>
              <a:t>‹#›</a:t>
            </a:fld>
            <a:endParaRPr lang="en-CA"/>
          </a:p>
        </p:txBody>
      </p:sp>
    </p:spTree>
    <p:extLst>
      <p:ext uri="{BB962C8B-B14F-4D97-AF65-F5344CB8AC3E}">
        <p14:creationId xmlns:p14="http://schemas.microsoft.com/office/powerpoint/2010/main" val="1647776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www.youtube.com/watch?v=1Evwgu369Jw"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20.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22.gif"/></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629101" y="2126230"/>
            <a:ext cx="7848872" cy="2585323"/>
          </a:xfrm>
          <a:prstGeom prst="rect">
            <a:avLst/>
          </a:prstGeom>
          <a:noFill/>
        </p:spPr>
        <p:txBody>
          <a:bodyPr wrap="square" rtlCol="0">
            <a:spAutoFit/>
          </a:bodyPr>
          <a:lstStyle/>
          <a:p>
            <a:pPr algn="ctr"/>
            <a:r>
              <a:rPr lang="en-CA" sz="5400" b="1" dirty="0" smtClean="0">
                <a:latin typeface="Existence Light" pitchFamily="34" charset="0"/>
              </a:rPr>
              <a:t>Using A                       Trauma-Informed Approach</a:t>
            </a:r>
            <a:endParaRPr lang="en-CA" sz="5400" b="1" dirty="0">
              <a:latin typeface="Existence Light" pitchFamily="34" charset="0"/>
            </a:endParaRPr>
          </a:p>
        </p:txBody>
      </p:sp>
    </p:spTree>
    <p:extLst>
      <p:ext uri="{BB962C8B-B14F-4D97-AF65-F5344CB8AC3E}">
        <p14:creationId xmlns:p14="http://schemas.microsoft.com/office/powerpoint/2010/main" val="233608414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251520" y="1008310"/>
            <a:ext cx="6768752" cy="461665"/>
          </a:xfrm>
          <a:prstGeom prst="rect">
            <a:avLst/>
          </a:prstGeom>
          <a:noFill/>
        </p:spPr>
        <p:txBody>
          <a:bodyPr wrap="square" rtlCol="0">
            <a:spAutoFit/>
          </a:bodyPr>
          <a:lstStyle/>
          <a:p>
            <a:r>
              <a:rPr lang="en-CA" sz="2400" b="1" dirty="0" smtClean="0">
                <a:latin typeface="Existence Light" pitchFamily="34" charset="0"/>
              </a:rPr>
              <a:t>Longer Term or Ongoing Impacts of Trauma</a:t>
            </a:r>
            <a:endParaRPr lang="en-CA" sz="2400" b="1" dirty="0">
              <a:latin typeface="Existence Light" pitchFamily="34" charset="0"/>
            </a:endParaRPr>
          </a:p>
        </p:txBody>
      </p:sp>
      <p:sp>
        <p:nvSpPr>
          <p:cNvPr id="3" name="TextBox 2"/>
          <p:cNvSpPr txBox="1"/>
          <p:nvPr/>
        </p:nvSpPr>
        <p:spPr>
          <a:xfrm>
            <a:off x="251520" y="1772816"/>
            <a:ext cx="4752528" cy="3877985"/>
          </a:xfrm>
          <a:prstGeom prst="rect">
            <a:avLst/>
          </a:prstGeom>
          <a:noFill/>
        </p:spPr>
        <p:txBody>
          <a:bodyPr wrap="square" rtlCol="0">
            <a:spAutoFit/>
          </a:bodyPr>
          <a:lstStyle/>
          <a:p>
            <a:r>
              <a:rPr lang="en-CA" sz="2400" b="1" dirty="0" smtClean="0">
                <a:latin typeface="Existence Light" pitchFamily="34" charset="0"/>
              </a:rPr>
              <a:t>Intrusion and Re-experiencing</a:t>
            </a:r>
            <a:endParaRPr lang="en-CA" dirty="0" smtClean="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Intrusive thoughts and/or images</a:t>
            </a:r>
          </a:p>
          <a:p>
            <a:pPr marL="285750" indent="-285750">
              <a:buFont typeface="Arial" panose="020B0604020202020204" pitchFamily="34" charset="0"/>
              <a:buChar char="•"/>
            </a:pPr>
            <a:r>
              <a:rPr lang="en-CA" dirty="0" smtClean="0">
                <a:latin typeface="Existence Light" pitchFamily="34" charset="0"/>
              </a:rPr>
              <a:t>Repetitive play depicting impact</a:t>
            </a:r>
          </a:p>
          <a:p>
            <a:pPr marL="285750" indent="-285750">
              <a:buFont typeface="Arial" panose="020B0604020202020204" pitchFamily="34" charset="0"/>
              <a:buChar char="•"/>
            </a:pPr>
            <a:r>
              <a:rPr lang="en-CA" dirty="0" smtClean="0">
                <a:latin typeface="Existence Light" pitchFamily="34" charset="0"/>
              </a:rPr>
              <a:t>Dissociative flashbacks</a:t>
            </a:r>
          </a:p>
          <a:p>
            <a:pPr marL="285750" indent="-285750">
              <a:buFont typeface="Arial" panose="020B0604020202020204" pitchFamily="34" charset="0"/>
              <a:buChar char="•"/>
            </a:pPr>
            <a:r>
              <a:rPr lang="en-CA" dirty="0" smtClean="0">
                <a:latin typeface="Existence Light" pitchFamily="34" charset="0"/>
              </a:rPr>
              <a:t>Nightmares</a:t>
            </a:r>
          </a:p>
          <a:p>
            <a:pPr marL="285750" indent="-285750">
              <a:buFont typeface="Arial" panose="020B0604020202020204" pitchFamily="34" charset="0"/>
              <a:buChar char="•"/>
            </a:pPr>
            <a:r>
              <a:rPr lang="en-CA" dirty="0" smtClean="0">
                <a:latin typeface="Existence Light" pitchFamily="34" charset="0"/>
              </a:rPr>
              <a:t>Retelling bits/parts of the story over and over</a:t>
            </a:r>
          </a:p>
          <a:p>
            <a:pPr marL="285750" indent="-285750">
              <a:buFont typeface="Arial" panose="020B0604020202020204" pitchFamily="34" charset="0"/>
              <a:buChar char="•"/>
            </a:pPr>
            <a:r>
              <a:rPr lang="en-CA" dirty="0" smtClean="0">
                <a:latin typeface="Existence Light" pitchFamily="34" charset="0"/>
              </a:rPr>
              <a:t>Physical reactivity (nausea, shaking, headaches, high startle response…)</a:t>
            </a:r>
          </a:p>
          <a:p>
            <a:pPr marL="285750" indent="-285750">
              <a:buFont typeface="Arial" panose="020B0604020202020204" pitchFamily="34" charset="0"/>
              <a:buChar char="•"/>
            </a:pPr>
            <a:endParaRPr lang="en-CA" dirty="0">
              <a:latin typeface="Existence Light" pitchFamily="34" charset="0"/>
            </a:endParaRPr>
          </a:p>
          <a:p>
            <a:r>
              <a:rPr lang="en-CA" sz="2400" b="1" dirty="0" smtClean="0">
                <a:latin typeface="Existence Light" pitchFamily="34" charset="0"/>
              </a:rPr>
              <a:t>Avoidance</a:t>
            </a:r>
          </a:p>
          <a:p>
            <a:pPr marL="285750" indent="-285750">
              <a:buFont typeface="Arial" panose="020B0604020202020204" pitchFamily="34" charset="0"/>
              <a:buChar char="•"/>
            </a:pPr>
            <a:r>
              <a:rPr lang="en-CA" dirty="0" smtClean="0">
                <a:latin typeface="Existence Light" pitchFamily="34" charset="0"/>
              </a:rPr>
              <a:t>Internal: thoughts, feelings</a:t>
            </a:r>
          </a:p>
          <a:p>
            <a:pPr marL="285750" indent="-285750">
              <a:buFont typeface="Arial" panose="020B0604020202020204" pitchFamily="34" charset="0"/>
              <a:buChar char="•"/>
            </a:pPr>
            <a:r>
              <a:rPr lang="en-CA" dirty="0" smtClean="0">
                <a:latin typeface="Existence Light" pitchFamily="34" charset="0"/>
              </a:rPr>
              <a:t>External: places, people, activities</a:t>
            </a:r>
            <a:endParaRPr lang="en-CA" dirty="0">
              <a:latin typeface="Existence Light" pitchFamily="34" charset="0"/>
            </a:endParaRPr>
          </a:p>
        </p:txBody>
      </p:sp>
      <p:sp>
        <p:nvSpPr>
          <p:cNvPr id="7" name="TextBox 6"/>
          <p:cNvSpPr txBox="1"/>
          <p:nvPr/>
        </p:nvSpPr>
        <p:spPr>
          <a:xfrm>
            <a:off x="5004048" y="1770837"/>
            <a:ext cx="3960440" cy="4154984"/>
          </a:xfrm>
          <a:prstGeom prst="rect">
            <a:avLst/>
          </a:prstGeom>
          <a:noFill/>
        </p:spPr>
        <p:txBody>
          <a:bodyPr wrap="square" rtlCol="0">
            <a:spAutoFit/>
          </a:bodyPr>
          <a:lstStyle/>
          <a:p>
            <a:r>
              <a:rPr lang="en-CA" sz="2400" b="1" dirty="0" smtClean="0">
                <a:latin typeface="Existence Light" pitchFamily="34" charset="0"/>
              </a:rPr>
              <a:t>Negative Alterations in Affect and Cognition</a:t>
            </a:r>
            <a:endParaRPr lang="en-CA" dirty="0" smtClean="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Disconnection</a:t>
            </a:r>
          </a:p>
          <a:p>
            <a:pPr marL="285750" indent="-285750">
              <a:buFont typeface="Arial" panose="020B0604020202020204" pitchFamily="34" charset="0"/>
              <a:buChar char="•"/>
            </a:pPr>
            <a:r>
              <a:rPr lang="en-CA" dirty="0" smtClean="0">
                <a:latin typeface="Existence Light" pitchFamily="34" charset="0"/>
              </a:rPr>
              <a:t>Persistent negative affect (fear, guilt…)</a:t>
            </a:r>
          </a:p>
          <a:p>
            <a:pPr marL="285750" indent="-285750">
              <a:buFont typeface="Arial" panose="020B0604020202020204" pitchFamily="34" charset="0"/>
              <a:buChar char="•"/>
            </a:pPr>
            <a:r>
              <a:rPr lang="en-CA" dirty="0" smtClean="0">
                <a:latin typeface="Existence Light" pitchFamily="34" charset="0"/>
              </a:rPr>
              <a:t>Inability to remember parts of the experience</a:t>
            </a:r>
          </a:p>
          <a:p>
            <a:pPr marL="285750" indent="-285750">
              <a:buFont typeface="Arial" panose="020B0604020202020204" pitchFamily="34" charset="0"/>
              <a:buChar char="•"/>
            </a:pPr>
            <a:r>
              <a:rPr lang="en-CA" dirty="0" smtClean="0">
                <a:latin typeface="Existence Light" pitchFamily="34" charset="0"/>
              </a:rPr>
              <a:t>Persistent negative self-blame/hate</a:t>
            </a:r>
          </a:p>
          <a:p>
            <a:pPr marL="285750" indent="-285750">
              <a:buFont typeface="Arial" panose="020B0604020202020204" pitchFamily="34" charset="0"/>
              <a:buChar char="•"/>
            </a:pPr>
            <a:r>
              <a:rPr lang="en-CA" dirty="0" smtClean="0">
                <a:latin typeface="Existence Light" pitchFamily="34" charset="0"/>
              </a:rPr>
              <a:t>Persistent negative beliefs about the world</a:t>
            </a:r>
          </a:p>
          <a:p>
            <a:pPr marL="285750" indent="-285750">
              <a:buFont typeface="Arial" panose="020B0604020202020204" pitchFamily="34" charset="0"/>
              <a:buChar char="•"/>
            </a:pPr>
            <a:r>
              <a:rPr lang="en-CA" dirty="0" smtClean="0">
                <a:latin typeface="Existence Light" pitchFamily="34" charset="0"/>
              </a:rPr>
              <a:t>Disorientation, fogginess</a:t>
            </a:r>
          </a:p>
          <a:p>
            <a:pPr marL="285750" indent="-285750">
              <a:buFont typeface="Arial" panose="020B0604020202020204" pitchFamily="34" charset="0"/>
              <a:buChar char="•"/>
            </a:pPr>
            <a:r>
              <a:rPr lang="en-CA" dirty="0" smtClean="0">
                <a:latin typeface="Existence Light" pitchFamily="34" charset="0"/>
              </a:rPr>
              <a:t>Inability to feel joy (or anything sometimes)</a:t>
            </a:r>
            <a:endParaRPr lang="en-CA" dirty="0">
              <a:latin typeface="Existence Light" pitchFamily="34" charset="0"/>
            </a:endParaRPr>
          </a:p>
        </p:txBody>
      </p:sp>
    </p:spTree>
    <p:extLst>
      <p:ext uri="{BB962C8B-B14F-4D97-AF65-F5344CB8AC3E}">
        <p14:creationId xmlns:p14="http://schemas.microsoft.com/office/powerpoint/2010/main" val="323926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up)">
                                      <p:cBhvr>
                                        <p:cTn id="12" dur="1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up)">
                                      <p:cBhvr>
                                        <p:cTn id="17" dur="1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up)">
                                      <p:cBhvr>
                                        <p:cTn id="22" dur="1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up)">
                                      <p:cBhvr>
                                        <p:cTn id="27" dur="1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up)">
                                      <p:cBhvr>
                                        <p:cTn id="32" dur="1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up)">
                                      <p:cBhvr>
                                        <p:cTn id="37" dur="10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10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wipe(up)">
                                      <p:cBhvr>
                                        <p:cTn id="52" dur="1000"/>
                                        <p:tgtEl>
                                          <p:spTgt spid="3">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7">
                                            <p:txEl>
                                              <p:pRg st="0" end="0"/>
                                            </p:txEl>
                                          </p:spTgt>
                                        </p:tgtEl>
                                        <p:attrNameLst>
                                          <p:attrName>style.visibility</p:attrName>
                                        </p:attrNameLst>
                                      </p:cBhvr>
                                      <p:to>
                                        <p:strVal val="visible"/>
                                      </p:to>
                                    </p:set>
                                    <p:animEffect transition="in" filter="wipe(up)">
                                      <p:cBhvr>
                                        <p:cTn id="57" dur="1000"/>
                                        <p:tgtEl>
                                          <p:spTgt spid="7">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1" fill="hold" grpId="0" nodeType="clickEffect">
                                  <p:stCondLst>
                                    <p:cond delay="0"/>
                                  </p:stCondLst>
                                  <p:childTnLst>
                                    <p:set>
                                      <p:cBhvr>
                                        <p:cTn id="61" dur="1" fill="hold">
                                          <p:stCondLst>
                                            <p:cond delay="0"/>
                                          </p:stCondLst>
                                        </p:cTn>
                                        <p:tgtEl>
                                          <p:spTgt spid="7">
                                            <p:txEl>
                                              <p:pRg st="1" end="1"/>
                                            </p:txEl>
                                          </p:spTgt>
                                        </p:tgtEl>
                                        <p:attrNameLst>
                                          <p:attrName>style.visibility</p:attrName>
                                        </p:attrNameLst>
                                      </p:cBhvr>
                                      <p:to>
                                        <p:strVal val="visible"/>
                                      </p:to>
                                    </p:set>
                                    <p:animEffect transition="in" filter="wipe(up)">
                                      <p:cBhvr>
                                        <p:cTn id="62" dur="1000"/>
                                        <p:tgtEl>
                                          <p:spTgt spid="7">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1" fill="hold" grpId="0" nodeType="click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Effect transition="in" filter="wipe(up)">
                                      <p:cBhvr>
                                        <p:cTn id="67" dur="1000"/>
                                        <p:tgtEl>
                                          <p:spTgt spid="7">
                                            <p:txEl>
                                              <p:pRg st="2" end="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1" fill="hold" grpId="0" nodeType="clickEffect">
                                  <p:stCondLst>
                                    <p:cond delay="0"/>
                                  </p:stCondLst>
                                  <p:childTnLst>
                                    <p:set>
                                      <p:cBhvr>
                                        <p:cTn id="71" dur="1" fill="hold">
                                          <p:stCondLst>
                                            <p:cond delay="0"/>
                                          </p:stCondLst>
                                        </p:cTn>
                                        <p:tgtEl>
                                          <p:spTgt spid="7">
                                            <p:txEl>
                                              <p:pRg st="3" end="3"/>
                                            </p:txEl>
                                          </p:spTgt>
                                        </p:tgtEl>
                                        <p:attrNameLst>
                                          <p:attrName>style.visibility</p:attrName>
                                        </p:attrNameLst>
                                      </p:cBhvr>
                                      <p:to>
                                        <p:strVal val="visible"/>
                                      </p:to>
                                    </p:set>
                                    <p:animEffect transition="in" filter="wipe(up)">
                                      <p:cBhvr>
                                        <p:cTn id="72" dur="1000"/>
                                        <p:tgtEl>
                                          <p:spTgt spid="7">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grpId="0" nodeType="clickEffect">
                                  <p:stCondLst>
                                    <p:cond delay="0"/>
                                  </p:stCondLst>
                                  <p:childTnLst>
                                    <p:set>
                                      <p:cBhvr>
                                        <p:cTn id="76" dur="1" fill="hold">
                                          <p:stCondLst>
                                            <p:cond delay="0"/>
                                          </p:stCondLst>
                                        </p:cTn>
                                        <p:tgtEl>
                                          <p:spTgt spid="7">
                                            <p:txEl>
                                              <p:pRg st="4" end="4"/>
                                            </p:txEl>
                                          </p:spTgt>
                                        </p:tgtEl>
                                        <p:attrNameLst>
                                          <p:attrName>style.visibility</p:attrName>
                                        </p:attrNameLst>
                                      </p:cBhvr>
                                      <p:to>
                                        <p:strVal val="visible"/>
                                      </p:to>
                                    </p:set>
                                    <p:animEffect transition="in" filter="wipe(up)">
                                      <p:cBhvr>
                                        <p:cTn id="77" dur="1000"/>
                                        <p:tgtEl>
                                          <p:spTgt spid="7">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grpId="0" nodeType="clickEffect">
                                  <p:stCondLst>
                                    <p:cond delay="0"/>
                                  </p:stCondLst>
                                  <p:childTnLst>
                                    <p:set>
                                      <p:cBhvr>
                                        <p:cTn id="81" dur="1" fill="hold">
                                          <p:stCondLst>
                                            <p:cond delay="0"/>
                                          </p:stCondLst>
                                        </p:cTn>
                                        <p:tgtEl>
                                          <p:spTgt spid="7">
                                            <p:txEl>
                                              <p:pRg st="5" end="5"/>
                                            </p:txEl>
                                          </p:spTgt>
                                        </p:tgtEl>
                                        <p:attrNameLst>
                                          <p:attrName>style.visibility</p:attrName>
                                        </p:attrNameLst>
                                      </p:cBhvr>
                                      <p:to>
                                        <p:strVal val="visible"/>
                                      </p:to>
                                    </p:set>
                                    <p:animEffect transition="in" filter="wipe(up)">
                                      <p:cBhvr>
                                        <p:cTn id="82" dur="1000"/>
                                        <p:tgtEl>
                                          <p:spTgt spid="7">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grpId="0" nodeType="clickEffect">
                                  <p:stCondLst>
                                    <p:cond delay="0"/>
                                  </p:stCondLst>
                                  <p:childTnLst>
                                    <p:set>
                                      <p:cBhvr>
                                        <p:cTn id="86" dur="1" fill="hold">
                                          <p:stCondLst>
                                            <p:cond delay="0"/>
                                          </p:stCondLst>
                                        </p:cTn>
                                        <p:tgtEl>
                                          <p:spTgt spid="7">
                                            <p:txEl>
                                              <p:pRg st="6" end="6"/>
                                            </p:txEl>
                                          </p:spTgt>
                                        </p:tgtEl>
                                        <p:attrNameLst>
                                          <p:attrName>style.visibility</p:attrName>
                                        </p:attrNameLst>
                                      </p:cBhvr>
                                      <p:to>
                                        <p:strVal val="visible"/>
                                      </p:to>
                                    </p:set>
                                    <p:animEffect transition="in" filter="wipe(up)">
                                      <p:cBhvr>
                                        <p:cTn id="87" dur="1000"/>
                                        <p:tgtEl>
                                          <p:spTgt spid="7">
                                            <p:txEl>
                                              <p:pRg st="6" end="6"/>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1" fill="hold" grpId="0" nodeType="clickEffect">
                                  <p:stCondLst>
                                    <p:cond delay="0"/>
                                  </p:stCondLst>
                                  <p:childTnLst>
                                    <p:set>
                                      <p:cBhvr>
                                        <p:cTn id="91" dur="1" fill="hold">
                                          <p:stCondLst>
                                            <p:cond delay="0"/>
                                          </p:stCondLst>
                                        </p:cTn>
                                        <p:tgtEl>
                                          <p:spTgt spid="7">
                                            <p:txEl>
                                              <p:pRg st="7" end="7"/>
                                            </p:txEl>
                                          </p:spTgt>
                                        </p:tgtEl>
                                        <p:attrNameLst>
                                          <p:attrName>style.visibility</p:attrName>
                                        </p:attrNameLst>
                                      </p:cBhvr>
                                      <p:to>
                                        <p:strVal val="visible"/>
                                      </p:to>
                                    </p:set>
                                    <p:animEffect transition="in" filter="wipe(up)">
                                      <p:cBhvr>
                                        <p:cTn id="92" dur="10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7"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251520" y="1008310"/>
            <a:ext cx="6768752" cy="461665"/>
          </a:xfrm>
          <a:prstGeom prst="rect">
            <a:avLst/>
          </a:prstGeom>
          <a:noFill/>
        </p:spPr>
        <p:txBody>
          <a:bodyPr wrap="square" rtlCol="0">
            <a:spAutoFit/>
          </a:bodyPr>
          <a:lstStyle/>
          <a:p>
            <a:r>
              <a:rPr lang="en-CA" sz="2400" b="1" dirty="0" smtClean="0">
                <a:latin typeface="Existence Light" pitchFamily="34" charset="0"/>
              </a:rPr>
              <a:t>Longer Term or Ongoing Impacts of Trauma</a:t>
            </a:r>
            <a:endParaRPr lang="en-CA" sz="2400" b="1" dirty="0">
              <a:latin typeface="Existence Light" pitchFamily="34" charset="0"/>
            </a:endParaRPr>
          </a:p>
        </p:txBody>
      </p:sp>
      <p:sp>
        <p:nvSpPr>
          <p:cNvPr id="7" name="TextBox 6"/>
          <p:cNvSpPr txBox="1"/>
          <p:nvPr/>
        </p:nvSpPr>
        <p:spPr>
          <a:xfrm>
            <a:off x="258652" y="1769061"/>
            <a:ext cx="8345796" cy="3600986"/>
          </a:xfrm>
          <a:prstGeom prst="rect">
            <a:avLst/>
          </a:prstGeom>
          <a:noFill/>
        </p:spPr>
        <p:txBody>
          <a:bodyPr wrap="square" rtlCol="0">
            <a:spAutoFit/>
          </a:bodyPr>
          <a:lstStyle/>
          <a:p>
            <a:r>
              <a:rPr lang="en-CA" sz="2400" b="1" dirty="0" smtClean="0">
                <a:latin typeface="Existence Light" pitchFamily="34" charset="0"/>
              </a:rPr>
              <a:t>Hyper-arousal and Reactivity</a:t>
            </a:r>
            <a:endParaRPr lang="en-CA" dirty="0" smtClean="0">
              <a:latin typeface="Existence Light" pitchFamily="34" charset="0"/>
            </a:endParaRPr>
          </a:p>
          <a:p>
            <a:pPr marL="285750" indent="-285750">
              <a:buFont typeface="Arial" panose="020B0604020202020204" pitchFamily="34" charset="0"/>
              <a:buChar char="•"/>
            </a:pPr>
            <a:endParaRPr lang="en-CA" dirty="0" smtClean="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Hypervigilance, sleep disturbances</a:t>
            </a:r>
          </a:p>
          <a:p>
            <a:pPr marL="285750" indent="-285750">
              <a:buFont typeface="Arial" panose="020B0604020202020204" pitchFamily="34" charset="0"/>
              <a:buChar char="•"/>
            </a:pPr>
            <a:r>
              <a:rPr lang="en-CA" dirty="0" smtClean="0">
                <a:latin typeface="Existence Light" pitchFamily="34" charset="0"/>
              </a:rPr>
              <a:t>Difficulty concentrating and focussing</a:t>
            </a:r>
          </a:p>
          <a:p>
            <a:pPr marL="285750" indent="-285750">
              <a:buFont typeface="Arial" panose="020B0604020202020204" pitchFamily="34" charset="0"/>
              <a:buChar char="•"/>
            </a:pPr>
            <a:r>
              <a:rPr lang="en-CA" dirty="0" smtClean="0">
                <a:latin typeface="Existence Light" pitchFamily="34" charset="0"/>
              </a:rPr>
              <a:t>Irritability, aggressive, reckless behaviour</a:t>
            </a:r>
          </a:p>
          <a:p>
            <a:pPr marL="285750" indent="-285750">
              <a:buFont typeface="Arial" panose="020B0604020202020204" pitchFamily="34" charset="0"/>
              <a:buChar char="•"/>
            </a:pPr>
            <a:endParaRPr lang="en-CA" dirty="0">
              <a:latin typeface="Existence Light" pitchFamily="34" charset="0"/>
            </a:endParaRPr>
          </a:p>
          <a:p>
            <a:r>
              <a:rPr lang="en-CA" sz="2400" b="1" dirty="0" smtClean="0">
                <a:latin typeface="Existence Light" pitchFamily="34" charset="0"/>
              </a:rPr>
              <a:t>Psychological and Emotional Symptoms</a:t>
            </a:r>
          </a:p>
          <a:p>
            <a:pPr marL="285750" indent="-285750">
              <a:buFont typeface="Arial" panose="020B0604020202020204" pitchFamily="34" charset="0"/>
              <a:buChar char="•"/>
            </a:pPr>
            <a:endParaRPr lang="en-CA" dirty="0" smtClean="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Fear and anxiety about the symptoms and impact</a:t>
            </a:r>
          </a:p>
          <a:p>
            <a:pPr marL="285750" indent="-285750">
              <a:buFont typeface="Arial" panose="020B0604020202020204" pitchFamily="34" charset="0"/>
              <a:buChar char="•"/>
            </a:pPr>
            <a:r>
              <a:rPr lang="en-CA" dirty="0" smtClean="0">
                <a:latin typeface="Existence Light" pitchFamily="34" charset="0"/>
              </a:rPr>
              <a:t>Self-blame, guilt, shame, feeling damaged or broken</a:t>
            </a:r>
          </a:p>
          <a:p>
            <a:pPr marL="285750" indent="-285750">
              <a:buFont typeface="Arial" panose="020B0604020202020204" pitchFamily="34" charset="0"/>
              <a:buChar char="•"/>
            </a:pPr>
            <a:r>
              <a:rPr lang="en-CA" dirty="0" smtClean="0">
                <a:latin typeface="Existence Light" pitchFamily="34" charset="0"/>
              </a:rPr>
              <a:t>Addictions and compulsive coping patterns</a:t>
            </a:r>
          </a:p>
          <a:p>
            <a:pPr marL="285750" indent="-285750">
              <a:buFont typeface="Arial" panose="020B0604020202020204" pitchFamily="34" charset="0"/>
              <a:buChar char="•"/>
            </a:pPr>
            <a:r>
              <a:rPr lang="en-CA" dirty="0" smtClean="0">
                <a:latin typeface="Existence Light" pitchFamily="34" charset="0"/>
              </a:rPr>
              <a:t>Sense of inferiority and/or isolation</a:t>
            </a:r>
            <a:endParaRPr lang="en-CA" dirty="0">
              <a:latin typeface="Existence Light" pitchFamily="34" charset="0"/>
            </a:endParaRPr>
          </a:p>
        </p:txBody>
      </p:sp>
      <p:pic>
        <p:nvPicPr>
          <p:cNvPr id="7170" name="Picture 2" descr="Image result for overwhelmed feelings png"/>
          <p:cNvPicPr>
            <a:picLocks noChangeAspect="1" noChangeArrowheads="1"/>
          </p:cNvPicPr>
          <p:nvPr/>
        </p:nvPicPr>
        <p:blipFill rotWithShape="1">
          <a:blip r:embed="rId4">
            <a:extLst>
              <a:ext uri="{28A0092B-C50C-407E-A947-70E740481C1C}">
                <a14:useLocalDpi xmlns:a14="http://schemas.microsoft.com/office/drawing/2010/main" val="0"/>
              </a:ext>
            </a:extLst>
          </a:blip>
          <a:srcRect l="22864" r="26122"/>
          <a:stretch/>
        </p:blipFill>
        <p:spPr bwMode="auto">
          <a:xfrm>
            <a:off x="6084168" y="1469975"/>
            <a:ext cx="2235200" cy="4343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41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1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up)">
                                      <p:cBhvr>
                                        <p:cTn id="27" dur="1000"/>
                                        <p:tgtEl>
                                          <p:spTgt spid="7">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8" end="8"/>
                                            </p:txEl>
                                          </p:spTgt>
                                        </p:tgtEl>
                                        <p:attrNameLst>
                                          <p:attrName>style.visibility</p:attrName>
                                        </p:attrNameLst>
                                      </p:cBhvr>
                                      <p:to>
                                        <p:strVal val="visible"/>
                                      </p:to>
                                    </p:set>
                                    <p:animEffect transition="in" filter="wipe(up)">
                                      <p:cBhvr>
                                        <p:cTn id="32" dur="1000"/>
                                        <p:tgtEl>
                                          <p:spTgt spid="7">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animEffect transition="in" filter="wipe(up)">
                                      <p:cBhvr>
                                        <p:cTn id="37" dur="1000"/>
                                        <p:tgtEl>
                                          <p:spTgt spid="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10" end="10"/>
                                            </p:txEl>
                                          </p:spTgt>
                                        </p:tgtEl>
                                        <p:attrNameLst>
                                          <p:attrName>style.visibility</p:attrName>
                                        </p:attrNameLst>
                                      </p:cBhvr>
                                      <p:to>
                                        <p:strVal val="visible"/>
                                      </p:to>
                                    </p:set>
                                    <p:animEffect transition="in" filter="wipe(up)">
                                      <p:cBhvr>
                                        <p:cTn id="42" dur="1000"/>
                                        <p:tgtEl>
                                          <p:spTgt spid="7">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7">
                                            <p:txEl>
                                              <p:pRg st="11" end="11"/>
                                            </p:txEl>
                                          </p:spTgt>
                                        </p:tgtEl>
                                        <p:attrNameLst>
                                          <p:attrName>style.visibility</p:attrName>
                                        </p:attrNameLst>
                                      </p:cBhvr>
                                      <p:to>
                                        <p:strVal val="visible"/>
                                      </p:to>
                                    </p:set>
                                    <p:animEffect transition="in" filter="wipe(up)">
                                      <p:cBhvr>
                                        <p:cTn id="47" dur="1000"/>
                                        <p:tgtEl>
                                          <p:spTgt spid="7">
                                            <p:txEl>
                                              <p:pRg st="11" end="11"/>
                                            </p:txEl>
                                          </p:spTgt>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7170"/>
                                        </p:tgtEl>
                                        <p:attrNameLst>
                                          <p:attrName>style.visibility</p:attrName>
                                        </p:attrNameLst>
                                      </p:cBhvr>
                                      <p:to>
                                        <p:strVal val="visible"/>
                                      </p:to>
                                    </p:set>
                                    <p:animEffect transition="in" filter="fade">
                                      <p:cBhvr>
                                        <p:cTn id="51"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251520" y="1008310"/>
            <a:ext cx="6768752" cy="461665"/>
          </a:xfrm>
          <a:prstGeom prst="rect">
            <a:avLst/>
          </a:prstGeom>
          <a:noFill/>
        </p:spPr>
        <p:txBody>
          <a:bodyPr wrap="square" rtlCol="0">
            <a:spAutoFit/>
          </a:bodyPr>
          <a:lstStyle/>
          <a:p>
            <a:r>
              <a:rPr lang="en-CA" sz="2400" b="1" dirty="0" smtClean="0">
                <a:latin typeface="Existence Light" pitchFamily="34" charset="0"/>
              </a:rPr>
              <a:t>Longer Term or Ongoing Impacts of Trauma</a:t>
            </a:r>
            <a:endParaRPr lang="en-CA" sz="2400" b="1" dirty="0">
              <a:latin typeface="Existence Light" pitchFamily="34" charset="0"/>
            </a:endParaRPr>
          </a:p>
        </p:txBody>
      </p:sp>
      <p:sp>
        <p:nvSpPr>
          <p:cNvPr id="7" name="TextBox 6"/>
          <p:cNvSpPr txBox="1"/>
          <p:nvPr/>
        </p:nvSpPr>
        <p:spPr>
          <a:xfrm>
            <a:off x="258652" y="1769061"/>
            <a:ext cx="8345796" cy="3231654"/>
          </a:xfrm>
          <a:prstGeom prst="rect">
            <a:avLst/>
          </a:prstGeom>
          <a:noFill/>
        </p:spPr>
        <p:txBody>
          <a:bodyPr wrap="square" rtlCol="0">
            <a:spAutoFit/>
          </a:bodyPr>
          <a:lstStyle/>
          <a:p>
            <a:r>
              <a:rPr lang="en-CA" sz="2400" b="1" dirty="0" smtClean="0">
                <a:latin typeface="Existence Light" pitchFamily="34" charset="0"/>
              </a:rPr>
              <a:t>Social and Relational Symptoms</a:t>
            </a:r>
            <a:endParaRPr lang="en-CA" dirty="0" smtClean="0">
              <a:latin typeface="Existence Light" pitchFamily="34" charset="0"/>
            </a:endParaRPr>
          </a:p>
          <a:p>
            <a:pPr marL="285750" indent="-285750">
              <a:buFont typeface="Arial" panose="020B0604020202020204" pitchFamily="34" charset="0"/>
              <a:buChar char="•"/>
            </a:pPr>
            <a:endParaRPr lang="en-CA" dirty="0" smtClean="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Not trusting self or others</a:t>
            </a:r>
          </a:p>
          <a:p>
            <a:pPr marL="285750" indent="-285750">
              <a:buFont typeface="Arial" panose="020B0604020202020204" pitchFamily="34" charset="0"/>
              <a:buChar char="•"/>
            </a:pPr>
            <a:r>
              <a:rPr lang="en-CA" dirty="0" smtClean="0">
                <a:latin typeface="Existence Light" pitchFamily="34" charset="0"/>
              </a:rPr>
              <a:t>Hyper-vigilance: waiting to be disappointed, hurt, blamed, attacked, abandoned</a:t>
            </a:r>
            <a:endParaRPr lang="en-CA" dirty="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Children- may have regression behaviours (thumb sucking, bed wetting, clinging), aggressive or oppositional behaviours</a:t>
            </a:r>
          </a:p>
          <a:p>
            <a:pPr marL="285750" indent="-285750">
              <a:buFont typeface="Arial" panose="020B0604020202020204" pitchFamily="34" charset="0"/>
              <a:buChar char="•"/>
            </a:pPr>
            <a:r>
              <a:rPr lang="en-CA" dirty="0" smtClean="0">
                <a:latin typeface="Existence Light" pitchFamily="34" charset="0"/>
              </a:rPr>
              <a:t>Indirect attempts to communicate and get needs met- has not been safe in the past</a:t>
            </a:r>
          </a:p>
          <a:p>
            <a:pPr marL="285750" indent="-285750">
              <a:buFont typeface="Arial" panose="020B0604020202020204" pitchFamily="34" charset="0"/>
              <a:buChar char="•"/>
            </a:pPr>
            <a:r>
              <a:rPr lang="en-CA" dirty="0" smtClean="0">
                <a:latin typeface="Existence Light" pitchFamily="34" charset="0"/>
              </a:rPr>
              <a:t>Difficulty with boundaries: difficulty saying no, feeling easily manipulated, too trusting/never trusting</a:t>
            </a:r>
          </a:p>
          <a:p>
            <a:pPr marL="285750" indent="-285750">
              <a:buFont typeface="Arial" panose="020B0604020202020204" pitchFamily="34" charset="0"/>
              <a:buChar char="•"/>
            </a:pPr>
            <a:endParaRPr lang="en-CA" dirty="0">
              <a:latin typeface="Existence Light" pitchFamily="34" charset="0"/>
            </a:endParaRPr>
          </a:p>
        </p:txBody>
      </p:sp>
    </p:spTree>
    <p:extLst>
      <p:ext uri="{BB962C8B-B14F-4D97-AF65-F5344CB8AC3E}">
        <p14:creationId xmlns:p14="http://schemas.microsoft.com/office/powerpoint/2010/main" val="305272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10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1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wipe(up)">
                                      <p:cBhvr>
                                        <p:cTn id="17" dur="10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wipe(up)">
                                      <p:cBhvr>
                                        <p:cTn id="22" dur="1000"/>
                                        <p:tgtEl>
                                          <p:spTgt spid="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up)">
                                      <p:cBhvr>
                                        <p:cTn id="27" dur="1000"/>
                                        <p:tgtEl>
                                          <p:spTgt spid="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wipe(up)">
                                      <p:cBhvr>
                                        <p:cTn id="32" dur="10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3" name="TextBox 2"/>
          <p:cNvSpPr txBox="1"/>
          <p:nvPr/>
        </p:nvSpPr>
        <p:spPr>
          <a:xfrm>
            <a:off x="382191" y="1069334"/>
            <a:ext cx="8352928" cy="5170646"/>
          </a:xfrm>
          <a:prstGeom prst="rect">
            <a:avLst/>
          </a:prstGeom>
          <a:noFill/>
        </p:spPr>
        <p:txBody>
          <a:bodyPr wrap="square" rtlCol="0">
            <a:spAutoFit/>
          </a:bodyPr>
          <a:lstStyle/>
          <a:p>
            <a:r>
              <a:rPr lang="en-CA" sz="2400" b="1" dirty="0" smtClean="0">
                <a:latin typeface="Existence Light" pitchFamily="34" charset="0"/>
              </a:rPr>
              <a:t>Some Strategies to Support A Victim of Trauma </a:t>
            </a:r>
          </a:p>
          <a:p>
            <a:pPr marL="285750" indent="-285750">
              <a:buFont typeface="Arial" panose="020B0604020202020204" pitchFamily="34" charset="0"/>
              <a:buChar char="•"/>
            </a:pPr>
            <a:endParaRPr lang="en-CA" dirty="0" smtClean="0">
              <a:latin typeface="Existence Light" pitchFamily="34" charset="0"/>
            </a:endParaRPr>
          </a:p>
          <a:p>
            <a:pPr marL="285750" indent="-285750">
              <a:buFont typeface="Arial" panose="020B0604020202020204" pitchFamily="34" charset="0"/>
              <a:buChar char="•"/>
            </a:pPr>
            <a:r>
              <a:rPr lang="en-CA" dirty="0">
                <a:latin typeface="Existence Light" pitchFamily="34" charset="0"/>
              </a:rPr>
              <a:t>Stay calm and grounded yourself, have clear </a:t>
            </a:r>
            <a:r>
              <a:rPr lang="en-CA" dirty="0" smtClean="0">
                <a:latin typeface="Existence Light" pitchFamily="34" charset="0"/>
              </a:rPr>
              <a:t>boundaries</a:t>
            </a:r>
          </a:p>
          <a:p>
            <a:pPr marL="285750" indent="-285750">
              <a:buFont typeface="Arial" panose="020B0604020202020204" pitchFamily="34" charset="0"/>
              <a:buChar char="•"/>
            </a:pPr>
            <a:r>
              <a:rPr lang="en-CA" dirty="0">
                <a:latin typeface="Existence Light" pitchFamily="34" charset="0"/>
              </a:rPr>
              <a:t>W</a:t>
            </a:r>
            <a:r>
              <a:rPr lang="en-CA" dirty="0" smtClean="0">
                <a:latin typeface="Existence Light" pitchFamily="34" charset="0"/>
              </a:rPr>
              <a:t>ork </a:t>
            </a:r>
            <a:r>
              <a:rPr lang="en-CA" dirty="0">
                <a:latin typeface="Existence Light" pitchFamily="34" charset="0"/>
              </a:rPr>
              <a:t>collaboratively (always remember you are NOT driving their bus</a:t>
            </a:r>
            <a:r>
              <a:rPr lang="en-CA" dirty="0" smtClean="0">
                <a:latin typeface="Existence Light" pitchFamily="34" charset="0"/>
              </a:rPr>
              <a:t>!)</a:t>
            </a:r>
          </a:p>
          <a:p>
            <a:pPr marL="285750" indent="-285750">
              <a:buFont typeface="Arial" panose="020B0604020202020204" pitchFamily="34" charset="0"/>
              <a:buChar char="•"/>
            </a:pPr>
            <a:r>
              <a:rPr lang="en-CA" dirty="0" smtClean="0">
                <a:latin typeface="Existence Light" pitchFamily="34" charset="0"/>
              </a:rPr>
              <a:t>You do not get to decide how traumatic (or not) an event/experience was for someone else. That is a judgement call and we do not get to make judgements</a:t>
            </a:r>
          </a:p>
          <a:p>
            <a:pPr marL="285750" indent="-285750">
              <a:buFont typeface="Arial" panose="020B0604020202020204" pitchFamily="34" charset="0"/>
              <a:buChar char="•"/>
            </a:pPr>
            <a:r>
              <a:rPr lang="en-CA" dirty="0" smtClean="0">
                <a:latin typeface="Existence Light" pitchFamily="34" charset="0"/>
              </a:rPr>
              <a:t>Check your assumptions, be aware of your beliefs and biases</a:t>
            </a:r>
          </a:p>
          <a:p>
            <a:pPr marL="285750" indent="-285750">
              <a:buFont typeface="Arial" panose="020B0604020202020204" pitchFamily="34" charset="0"/>
              <a:buChar char="•"/>
            </a:pPr>
            <a:r>
              <a:rPr lang="en-CA" dirty="0" smtClean="0">
                <a:latin typeface="Existence Light" pitchFamily="34" charset="0"/>
              </a:rPr>
              <a:t>Throw out all your ideas about pace and what reactions/recovery/healing “should” look like</a:t>
            </a:r>
          </a:p>
          <a:p>
            <a:pPr marL="285750" indent="-285750">
              <a:buFont typeface="Arial" panose="020B0604020202020204" pitchFamily="34" charset="0"/>
              <a:buChar char="•"/>
            </a:pPr>
            <a:r>
              <a:rPr lang="en-CA" dirty="0" smtClean="0">
                <a:latin typeface="Existence Light" pitchFamily="34" charset="0"/>
              </a:rPr>
              <a:t>Understand the difference between pity and compassion/empathy</a:t>
            </a:r>
          </a:p>
          <a:p>
            <a:pPr marL="285750" indent="-285750">
              <a:buFont typeface="Arial" panose="020B0604020202020204" pitchFamily="34" charset="0"/>
              <a:buChar char="•"/>
            </a:pPr>
            <a:r>
              <a:rPr lang="en-CA" dirty="0" smtClean="0">
                <a:latin typeface="Existence Light" pitchFamily="34" charset="0"/>
              </a:rPr>
              <a:t>Do not be afraid of BIG feelings or silence</a:t>
            </a:r>
          </a:p>
          <a:p>
            <a:pPr marL="285750" indent="-285750">
              <a:buFont typeface="Arial" panose="020B0604020202020204" pitchFamily="34" charset="0"/>
              <a:buChar char="•"/>
            </a:pPr>
            <a:r>
              <a:rPr lang="en-CA" dirty="0" smtClean="0">
                <a:latin typeface="Existence Light" pitchFamily="34" charset="0"/>
              </a:rPr>
              <a:t>Believe them. You are not in a court of law and we do not need proof “beyond a reasonable doubt” to believe that something big happened to this person. </a:t>
            </a:r>
          </a:p>
          <a:p>
            <a:pPr marL="285750" indent="-285750">
              <a:buFont typeface="Arial" panose="020B0604020202020204" pitchFamily="34" charset="0"/>
              <a:buChar char="•"/>
            </a:pPr>
            <a:endParaRPr lang="en-CA" dirty="0">
              <a:latin typeface="Existence Light" pitchFamily="34" charset="0"/>
            </a:endParaRPr>
          </a:p>
          <a:p>
            <a:endParaRPr lang="en-CA" dirty="0" smtClean="0">
              <a:latin typeface="Existence Light" pitchFamily="34" charset="0"/>
            </a:endParaRPr>
          </a:p>
          <a:p>
            <a:pPr marL="1200150" lvl="2" indent="-285750">
              <a:buFont typeface="Wingdings" panose="05000000000000000000" pitchFamily="2" charset="2"/>
              <a:buChar char="ü"/>
            </a:pPr>
            <a:endParaRPr lang="en-CA" dirty="0">
              <a:latin typeface="Existence Light" pitchFamily="34" charset="0"/>
            </a:endParaRPr>
          </a:p>
        </p:txBody>
      </p:sp>
    </p:spTree>
    <p:extLst>
      <p:ext uri="{BB962C8B-B14F-4D97-AF65-F5344CB8AC3E}">
        <p14:creationId xmlns:p14="http://schemas.microsoft.com/office/powerpoint/2010/main" val="307025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up)">
                                      <p:cBhvr>
                                        <p:cTn id="22" dur="1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ipe(up)">
                                      <p:cBhvr>
                                        <p:cTn id="27" dur="1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wipe(up)">
                                      <p:cBhvr>
                                        <p:cTn id="32" dur="10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wipe(up)">
                                      <p:cBhvr>
                                        <p:cTn id="37" dur="10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wipe(up)">
                                      <p:cBhvr>
                                        <p:cTn id="42" dur="10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wipe(up)">
                                      <p:cBhvr>
                                        <p:cTn id="4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Rectangle 1"/>
          <p:cNvSpPr/>
          <p:nvPr/>
        </p:nvSpPr>
        <p:spPr>
          <a:xfrm>
            <a:off x="610036" y="1052736"/>
            <a:ext cx="6912768" cy="4893647"/>
          </a:xfrm>
          <a:prstGeom prst="rect">
            <a:avLst/>
          </a:prstGeom>
        </p:spPr>
        <p:txBody>
          <a:bodyPr wrap="square">
            <a:spAutoFit/>
          </a:bodyPr>
          <a:lstStyle/>
          <a:p>
            <a:r>
              <a:rPr lang="en-CA" sz="2400" b="1" dirty="0">
                <a:latin typeface="Existence Light" pitchFamily="34" charset="0"/>
              </a:rPr>
              <a:t>Some Strategies to Support A Victim of Trauma </a:t>
            </a:r>
          </a:p>
          <a:p>
            <a:pPr marL="285750" indent="-285750">
              <a:buFont typeface="Arial" panose="020B0604020202020204" pitchFamily="34" charset="0"/>
              <a:buChar char="•"/>
            </a:pPr>
            <a:endParaRPr lang="en-CA" dirty="0" smtClean="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Find </a:t>
            </a:r>
            <a:r>
              <a:rPr lang="en-CA" dirty="0">
                <a:latin typeface="Existence Light" pitchFamily="34" charset="0"/>
              </a:rPr>
              <a:t>out what tools/strategies help them feel rooted in the PRESENT (these can be different for everyone)</a:t>
            </a:r>
          </a:p>
          <a:p>
            <a:pPr marL="1200150" lvl="2" indent="-285750">
              <a:buFont typeface="Wingdings" panose="05000000000000000000" pitchFamily="2" charset="2"/>
              <a:buChar char="ü"/>
            </a:pPr>
            <a:r>
              <a:rPr lang="en-CA" dirty="0">
                <a:latin typeface="Existence Light" pitchFamily="34" charset="0"/>
              </a:rPr>
              <a:t>Deep breathing</a:t>
            </a:r>
          </a:p>
          <a:p>
            <a:pPr marL="1200150" lvl="2" indent="-285750">
              <a:buFont typeface="Wingdings" panose="05000000000000000000" pitchFamily="2" charset="2"/>
              <a:buChar char="ü"/>
            </a:pPr>
            <a:r>
              <a:rPr lang="en-CA" dirty="0">
                <a:latin typeface="Existence Light" pitchFamily="34" charset="0"/>
              </a:rPr>
              <a:t>5 senses (describe 5 things you see, 4 things you feel, 3 things you hear…)</a:t>
            </a:r>
          </a:p>
          <a:p>
            <a:pPr marL="1200150" lvl="2" indent="-285750">
              <a:buFont typeface="Wingdings" panose="05000000000000000000" pitchFamily="2" charset="2"/>
              <a:buChar char="ü"/>
            </a:pPr>
            <a:r>
              <a:rPr lang="en-CA" dirty="0">
                <a:latin typeface="Existence Light" pitchFamily="34" charset="0"/>
              </a:rPr>
              <a:t>Ear lobe or pulse point pressure</a:t>
            </a:r>
          </a:p>
          <a:p>
            <a:pPr marL="1200150" lvl="2" indent="-285750">
              <a:buFont typeface="Wingdings" panose="05000000000000000000" pitchFamily="2" charset="2"/>
              <a:buChar char="ü"/>
            </a:pPr>
            <a:r>
              <a:rPr lang="en-CA" dirty="0">
                <a:latin typeface="Existence Light" pitchFamily="34" charset="0"/>
              </a:rPr>
              <a:t>Pushing feet into the ground, hand firmly on wall/table</a:t>
            </a:r>
          </a:p>
          <a:p>
            <a:pPr marL="1200150" lvl="2" indent="-285750">
              <a:buFont typeface="Wingdings" panose="05000000000000000000" pitchFamily="2" charset="2"/>
              <a:buChar char="ü"/>
            </a:pPr>
            <a:r>
              <a:rPr lang="en-CA" dirty="0">
                <a:latin typeface="Existence Light" pitchFamily="34" charset="0"/>
              </a:rPr>
              <a:t>Gentle eye contact and verbal affirmations  “I am safe. I am here with you in this room and I am safe. I am sitting in this chair in this room with you and I am safe….”</a:t>
            </a:r>
          </a:p>
          <a:p>
            <a:pPr marL="1200150" lvl="2" indent="-285750">
              <a:buFont typeface="Wingdings" panose="05000000000000000000" pitchFamily="2" charset="2"/>
              <a:buChar char="ü"/>
            </a:pPr>
            <a:r>
              <a:rPr lang="en-CA" dirty="0">
                <a:latin typeface="Existence Light" pitchFamily="34" charset="0"/>
              </a:rPr>
              <a:t>Drink a hot </a:t>
            </a:r>
            <a:r>
              <a:rPr lang="en-CA" dirty="0" smtClean="0">
                <a:latin typeface="Existence Light" pitchFamily="34" charset="0"/>
              </a:rPr>
              <a:t>tea</a:t>
            </a:r>
          </a:p>
          <a:p>
            <a:pPr marL="285750" indent="-285750">
              <a:buFont typeface="Arial" panose="020B0604020202020204" pitchFamily="34" charset="0"/>
              <a:buChar char="•"/>
            </a:pPr>
            <a:r>
              <a:rPr lang="en-CA" dirty="0" smtClean="0">
                <a:latin typeface="Existence Light" pitchFamily="34" charset="0"/>
              </a:rPr>
              <a:t>Allow people to judge their own mistakes without shutting them down or agreeing/commenting</a:t>
            </a:r>
          </a:p>
          <a:p>
            <a:pPr marL="285750" indent="-285750">
              <a:buFont typeface="Arial" panose="020B0604020202020204" pitchFamily="34" charset="0"/>
              <a:buChar char="•"/>
            </a:pPr>
            <a:r>
              <a:rPr lang="en-CA" dirty="0" smtClean="0">
                <a:latin typeface="Existence Light" pitchFamily="34" charset="0"/>
              </a:rPr>
              <a:t>Recognize their resistance, strengths and resiliency</a:t>
            </a:r>
            <a:endParaRPr lang="en-CA" dirty="0">
              <a:latin typeface="Existence Light" pitchFamily="34" charset="0"/>
            </a:endParaRPr>
          </a:p>
        </p:txBody>
      </p:sp>
    </p:spTree>
    <p:extLst>
      <p:ext uri="{BB962C8B-B14F-4D97-AF65-F5344CB8AC3E}">
        <p14:creationId xmlns:p14="http://schemas.microsoft.com/office/powerpoint/2010/main" val="21569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wipe(up)">
                                      <p:cBhvr>
                                        <p:cTn id="17" dur="10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wipe(up)">
                                      <p:cBhvr>
                                        <p:cTn id="22" dur="10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wipe(up)">
                                      <p:cBhvr>
                                        <p:cTn id="27" dur="10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wipe(up)">
                                      <p:cBhvr>
                                        <p:cTn id="32" dur="10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wipe(up)">
                                      <p:cBhvr>
                                        <p:cTn id="37" dur="1000"/>
                                        <p:tgtEl>
                                          <p:spTgt spid="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2">
                                            <p:txEl>
                                              <p:pRg st="8" end="8"/>
                                            </p:txEl>
                                          </p:spTgt>
                                        </p:tgtEl>
                                        <p:attrNameLst>
                                          <p:attrName>style.visibility</p:attrName>
                                        </p:attrNameLst>
                                      </p:cBhvr>
                                      <p:to>
                                        <p:strVal val="visible"/>
                                      </p:to>
                                    </p:set>
                                    <p:animEffect transition="in" filter="wipe(up)">
                                      <p:cBhvr>
                                        <p:cTn id="42" dur="1000"/>
                                        <p:tgtEl>
                                          <p:spTgt spid="2">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2">
                                            <p:txEl>
                                              <p:pRg st="9" end="9"/>
                                            </p:txEl>
                                          </p:spTgt>
                                        </p:tgtEl>
                                        <p:attrNameLst>
                                          <p:attrName>style.visibility</p:attrName>
                                        </p:attrNameLst>
                                      </p:cBhvr>
                                      <p:to>
                                        <p:strVal val="visible"/>
                                      </p:to>
                                    </p:set>
                                    <p:animEffect transition="in" filter="wipe(up)">
                                      <p:cBhvr>
                                        <p:cTn id="47" dur="1000"/>
                                        <p:tgtEl>
                                          <p:spTgt spid="2">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wipe(up)">
                                      <p:cBhvr>
                                        <p:cTn id="52" dur="10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395536" y="951147"/>
            <a:ext cx="7907535" cy="1569660"/>
          </a:xfrm>
          <a:prstGeom prst="rect">
            <a:avLst/>
          </a:prstGeom>
          <a:noFill/>
        </p:spPr>
        <p:txBody>
          <a:bodyPr wrap="square" rtlCol="0">
            <a:spAutoFit/>
          </a:bodyPr>
          <a:lstStyle/>
          <a:p>
            <a:r>
              <a:rPr lang="en-CA" sz="2400" dirty="0" smtClean="0">
                <a:latin typeface="Existence Light" pitchFamily="34" charset="0"/>
              </a:rPr>
              <a:t>One of the most important elements of being Trauma-Informed is recognizing trauma is everywhere and </a:t>
            </a:r>
            <a:r>
              <a:rPr lang="en-CA" sz="2400" u="sng" dirty="0" smtClean="0">
                <a:latin typeface="Existence Light" pitchFamily="34" charset="0"/>
              </a:rPr>
              <a:t>anyone</a:t>
            </a:r>
            <a:r>
              <a:rPr lang="en-CA" sz="2400" dirty="0" smtClean="0">
                <a:latin typeface="Existence Light" pitchFamily="34" charset="0"/>
              </a:rPr>
              <a:t> who has experienced a trauma is at a </a:t>
            </a:r>
            <a:r>
              <a:rPr lang="en-CA" sz="2400" u="sng" dirty="0" smtClean="0">
                <a:latin typeface="Existence Light" pitchFamily="34" charset="0"/>
              </a:rPr>
              <a:t>higher risk of being re-traumatized </a:t>
            </a:r>
            <a:r>
              <a:rPr lang="en-CA" sz="2400" dirty="0" smtClean="0">
                <a:latin typeface="Existence Light" pitchFamily="34" charset="0"/>
              </a:rPr>
              <a:t>every time they interact with us</a:t>
            </a:r>
            <a:endParaRPr lang="en-CA" sz="2400" dirty="0">
              <a:latin typeface="Existence Light" pitchFamily="34" charset="0"/>
            </a:endParaRPr>
          </a:p>
        </p:txBody>
      </p:sp>
      <p:graphicFrame>
        <p:nvGraphicFramePr>
          <p:cNvPr id="3" name="Diagram 2"/>
          <p:cNvGraphicFramePr/>
          <p:nvPr>
            <p:extLst>
              <p:ext uri="{D42A27DB-BD31-4B8C-83A1-F6EECF244321}">
                <p14:modId xmlns:p14="http://schemas.microsoft.com/office/powerpoint/2010/main" val="3625592562"/>
              </p:ext>
            </p:extLst>
          </p:nvPr>
        </p:nvGraphicFramePr>
        <p:xfrm>
          <a:off x="1428007" y="2924944"/>
          <a:ext cx="6096000" cy="302433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1907704" y="5413866"/>
            <a:ext cx="5184576" cy="369332"/>
          </a:xfrm>
          <a:prstGeom prst="rect">
            <a:avLst/>
          </a:prstGeom>
          <a:noFill/>
        </p:spPr>
        <p:txBody>
          <a:bodyPr wrap="square" rtlCol="0">
            <a:spAutoFit/>
          </a:bodyPr>
          <a:lstStyle/>
          <a:p>
            <a:pPr algn="ctr"/>
            <a:r>
              <a:rPr lang="en-CA" b="1" dirty="0" smtClean="0">
                <a:latin typeface="Existence Light" pitchFamily="34" charset="0"/>
              </a:rPr>
              <a:t>Pillars of A Trauma-Informed Approach</a:t>
            </a:r>
            <a:endParaRPr lang="en-CA" b="1" dirty="0">
              <a:latin typeface="Existence Light" pitchFamily="34" charset="0"/>
            </a:endParaRPr>
          </a:p>
        </p:txBody>
      </p:sp>
    </p:spTree>
    <p:extLst>
      <p:ext uri="{BB962C8B-B14F-4D97-AF65-F5344CB8AC3E}">
        <p14:creationId xmlns:p14="http://schemas.microsoft.com/office/powerpoint/2010/main" val="383253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graphicEl>
                                              <a:dgm id="{3D6305E1-B1D2-45D9-98EC-ED74151B199C}"/>
                                            </p:graphicEl>
                                          </p:spTgt>
                                        </p:tgtEl>
                                        <p:attrNameLst>
                                          <p:attrName>style.visibility</p:attrName>
                                        </p:attrNameLst>
                                      </p:cBhvr>
                                      <p:to>
                                        <p:strVal val="visible"/>
                                      </p:to>
                                    </p:set>
                                    <p:animEffect transition="in" filter="wipe(left)">
                                      <p:cBhvr>
                                        <p:cTn id="7" dur="1000"/>
                                        <p:tgtEl>
                                          <p:spTgt spid="3">
                                            <p:graphicEl>
                                              <a:dgm id="{3D6305E1-B1D2-45D9-98EC-ED74151B199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graphicEl>
                                              <a:dgm id="{EEB4E917-7E91-466A-9C03-CA1A1047A5CE}"/>
                                            </p:graphicEl>
                                          </p:spTgt>
                                        </p:tgtEl>
                                        <p:attrNameLst>
                                          <p:attrName>style.visibility</p:attrName>
                                        </p:attrNameLst>
                                      </p:cBhvr>
                                      <p:to>
                                        <p:strVal val="visible"/>
                                      </p:to>
                                    </p:set>
                                    <p:animEffect transition="in" filter="wipe(left)">
                                      <p:cBhvr>
                                        <p:cTn id="12" dur="1000"/>
                                        <p:tgtEl>
                                          <p:spTgt spid="3">
                                            <p:graphicEl>
                                              <a:dgm id="{EEB4E917-7E91-466A-9C03-CA1A1047A5CE}"/>
                                            </p:graphic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graphicEl>
                                              <a:dgm id="{4F664933-6504-4240-8122-9C77F6A05B21}"/>
                                            </p:graphicEl>
                                          </p:spTgt>
                                        </p:tgtEl>
                                        <p:attrNameLst>
                                          <p:attrName>style.visibility</p:attrName>
                                        </p:attrNameLst>
                                      </p:cBhvr>
                                      <p:to>
                                        <p:strVal val="visible"/>
                                      </p:to>
                                    </p:set>
                                    <p:animEffect transition="in" filter="wipe(left)">
                                      <p:cBhvr>
                                        <p:cTn id="15" dur="1000"/>
                                        <p:tgtEl>
                                          <p:spTgt spid="3">
                                            <p:graphicEl>
                                              <a:dgm id="{4F664933-6504-4240-8122-9C77F6A05B21}"/>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graphicEl>
                                              <a:dgm id="{36088738-1F4D-4E0D-BE94-ACE5F552E475}"/>
                                            </p:graphicEl>
                                          </p:spTgt>
                                        </p:tgtEl>
                                        <p:attrNameLst>
                                          <p:attrName>style.visibility</p:attrName>
                                        </p:attrNameLst>
                                      </p:cBhvr>
                                      <p:to>
                                        <p:strVal val="visible"/>
                                      </p:to>
                                    </p:set>
                                    <p:animEffect transition="in" filter="wipe(left)">
                                      <p:cBhvr>
                                        <p:cTn id="20" dur="1000"/>
                                        <p:tgtEl>
                                          <p:spTgt spid="3">
                                            <p:graphicEl>
                                              <a:dgm id="{36088738-1F4D-4E0D-BE94-ACE5F552E475}"/>
                                            </p:graphic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graphicEl>
                                              <a:dgm id="{4C1C8DC9-2C0D-48CF-816A-C2E55B633A63}"/>
                                            </p:graphicEl>
                                          </p:spTgt>
                                        </p:tgtEl>
                                        <p:attrNameLst>
                                          <p:attrName>style.visibility</p:attrName>
                                        </p:attrNameLst>
                                      </p:cBhvr>
                                      <p:to>
                                        <p:strVal val="visible"/>
                                      </p:to>
                                    </p:set>
                                    <p:animEffect transition="in" filter="wipe(left)">
                                      <p:cBhvr>
                                        <p:cTn id="23" dur="1000"/>
                                        <p:tgtEl>
                                          <p:spTgt spid="3">
                                            <p:graphicEl>
                                              <a:dgm id="{4C1C8DC9-2C0D-48CF-816A-C2E55B633A63}"/>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graphicEl>
                                              <a:dgm id="{7DA2A5FC-8FED-42AD-B680-FD6067331ECA}"/>
                                            </p:graphicEl>
                                          </p:spTgt>
                                        </p:tgtEl>
                                        <p:attrNameLst>
                                          <p:attrName>style.visibility</p:attrName>
                                        </p:attrNameLst>
                                      </p:cBhvr>
                                      <p:to>
                                        <p:strVal val="visible"/>
                                      </p:to>
                                    </p:set>
                                    <p:animEffect transition="in" filter="wipe(left)">
                                      <p:cBhvr>
                                        <p:cTn id="28" dur="1000"/>
                                        <p:tgtEl>
                                          <p:spTgt spid="3">
                                            <p:graphicEl>
                                              <a:dgm id="{7DA2A5FC-8FED-42AD-B680-FD6067331ECA}"/>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graphicEl>
                                              <a:dgm id="{53F43BBB-BE19-414E-838F-AB15973B70F1}"/>
                                            </p:graphicEl>
                                          </p:spTgt>
                                        </p:tgtEl>
                                        <p:attrNameLst>
                                          <p:attrName>style.visibility</p:attrName>
                                        </p:attrNameLst>
                                      </p:cBhvr>
                                      <p:to>
                                        <p:strVal val="visible"/>
                                      </p:to>
                                    </p:set>
                                    <p:animEffect transition="in" filter="wipe(left)">
                                      <p:cBhvr>
                                        <p:cTn id="31" dur="1000"/>
                                        <p:tgtEl>
                                          <p:spTgt spid="3">
                                            <p:graphicEl>
                                              <a:dgm id="{53F43BBB-BE19-414E-838F-AB15973B70F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graphicEl>
                                              <a:dgm id="{0C1DA8EA-8388-43E3-ADCD-C4F6F89D927A}"/>
                                            </p:graphicEl>
                                          </p:spTgt>
                                        </p:tgtEl>
                                        <p:attrNameLst>
                                          <p:attrName>style.visibility</p:attrName>
                                        </p:attrNameLst>
                                      </p:cBhvr>
                                      <p:to>
                                        <p:strVal val="visible"/>
                                      </p:to>
                                    </p:set>
                                    <p:animEffect transition="in" filter="wipe(left)">
                                      <p:cBhvr>
                                        <p:cTn id="36" dur="1000"/>
                                        <p:tgtEl>
                                          <p:spTgt spid="3">
                                            <p:graphicEl>
                                              <a:dgm id="{0C1DA8EA-8388-43E3-ADCD-C4F6F89D927A}"/>
                                            </p:graphic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graphicEl>
                                              <a:dgm id="{46B62A8F-E2DE-4BB3-B5B2-D1A19344E202}"/>
                                            </p:graphicEl>
                                          </p:spTgt>
                                        </p:tgtEl>
                                        <p:attrNameLst>
                                          <p:attrName>style.visibility</p:attrName>
                                        </p:attrNameLst>
                                      </p:cBhvr>
                                      <p:to>
                                        <p:strVal val="visible"/>
                                      </p:to>
                                    </p:set>
                                    <p:animEffect transition="in" filter="wipe(left)">
                                      <p:cBhvr>
                                        <p:cTn id="39" dur="1000"/>
                                        <p:tgtEl>
                                          <p:spTgt spid="3">
                                            <p:graphicEl>
                                              <a:dgm id="{46B62A8F-E2DE-4BB3-B5B2-D1A19344E20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871736" y="2141619"/>
            <a:ext cx="7200800" cy="2554545"/>
          </a:xfrm>
          <a:prstGeom prst="rect">
            <a:avLst/>
          </a:prstGeom>
          <a:noFill/>
        </p:spPr>
        <p:txBody>
          <a:bodyPr wrap="square" rtlCol="0">
            <a:spAutoFit/>
          </a:bodyPr>
          <a:lstStyle/>
          <a:p>
            <a:pPr algn="ctr"/>
            <a:r>
              <a:rPr lang="en-CA" sz="4000" b="1" dirty="0" smtClean="0">
                <a:latin typeface="Existence Light" pitchFamily="34" charset="0"/>
              </a:rPr>
              <a:t>Interview Techniques     Useful For Use with     Victims and Survivors of Crime or Trauma</a:t>
            </a:r>
            <a:endParaRPr lang="en-CA" sz="4000" b="1" dirty="0">
              <a:latin typeface="Existence Light" pitchFamily="34" charset="0"/>
            </a:endParaRPr>
          </a:p>
        </p:txBody>
      </p:sp>
    </p:spTree>
    <p:extLst>
      <p:ext uri="{BB962C8B-B14F-4D97-AF65-F5344CB8AC3E}">
        <p14:creationId xmlns:p14="http://schemas.microsoft.com/office/powerpoint/2010/main" val="3537648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3" name="AutoShape 2" descr="Image result for empathy bren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5124" name="Picture 4" descr="Image result for empathy brene">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242" y="1330660"/>
            <a:ext cx="7424825" cy="417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0093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467544" y="1124744"/>
            <a:ext cx="7848872" cy="5632311"/>
          </a:xfrm>
          <a:prstGeom prst="rect">
            <a:avLst/>
          </a:prstGeom>
          <a:noFill/>
        </p:spPr>
        <p:txBody>
          <a:bodyPr wrap="square" rtlCol="0">
            <a:spAutoFit/>
          </a:bodyPr>
          <a:lstStyle/>
          <a:p>
            <a:r>
              <a:rPr lang="en-CA" sz="2400" dirty="0" smtClean="0">
                <a:latin typeface="Existence Light" pitchFamily="34" charset="0"/>
              </a:rPr>
              <a:t>FIRST Introduce yourself and build rapport, trust and safety. Don’t rush into questioning.</a:t>
            </a:r>
          </a:p>
          <a:p>
            <a:endParaRPr lang="en-CA" sz="2400" dirty="0">
              <a:latin typeface="Existence Light" pitchFamily="34" charset="0"/>
            </a:endParaRPr>
          </a:p>
          <a:p>
            <a:r>
              <a:rPr lang="en-CA" sz="2400" dirty="0" smtClean="0">
                <a:latin typeface="Existence Light" pitchFamily="34" charset="0"/>
              </a:rPr>
              <a:t>Explain the entire process and invite them to ask as many questions as they want, whenever they want. Ask them if it’s ok if you take notes- offer them as much choice as possible, whenever possible.</a:t>
            </a:r>
          </a:p>
          <a:p>
            <a:endParaRPr lang="en-CA" sz="2400" dirty="0">
              <a:latin typeface="Existence Light" pitchFamily="34" charset="0"/>
            </a:endParaRPr>
          </a:p>
          <a:p>
            <a:r>
              <a:rPr lang="en-CA" sz="2400" dirty="0" smtClean="0">
                <a:latin typeface="Existence Light" pitchFamily="34" charset="0"/>
              </a:rPr>
              <a:t>Reassure them of confidentiality, that you’re not here to judge and we can take breaks if needed.</a:t>
            </a:r>
          </a:p>
          <a:p>
            <a:endParaRPr lang="en-CA" sz="2400" dirty="0">
              <a:latin typeface="Existence Light" pitchFamily="34" charset="0"/>
            </a:endParaRPr>
          </a:p>
          <a:p>
            <a:r>
              <a:rPr lang="en-CA" sz="2400" dirty="0" smtClean="0">
                <a:latin typeface="Existence Light" pitchFamily="34" charset="0"/>
              </a:rPr>
              <a:t>Be prepared to be patient, comfortable with BIG feelings and silence. Never supply a word to someone</a:t>
            </a:r>
          </a:p>
          <a:p>
            <a:endParaRPr lang="en-CA" sz="2400" dirty="0">
              <a:latin typeface="Existence Light" pitchFamily="34" charset="0"/>
            </a:endParaRPr>
          </a:p>
          <a:p>
            <a:endParaRPr lang="en-CA" sz="2400" dirty="0">
              <a:latin typeface="Existence Light" pitchFamily="34" charset="0"/>
            </a:endParaRPr>
          </a:p>
        </p:txBody>
      </p:sp>
    </p:spTree>
    <p:extLst>
      <p:ext uri="{BB962C8B-B14F-4D97-AF65-F5344CB8AC3E}">
        <p14:creationId xmlns:p14="http://schemas.microsoft.com/office/powerpoint/2010/main" val="2462156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up)">
                                      <p:cBhvr>
                                        <p:cTn id="7" dur="1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wipe(up)">
                                      <p:cBhvr>
                                        <p:cTn id="12" dur="1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wipe(up)">
                                      <p:cBhvr>
                                        <p:cTn id="17" dur="10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wipe(up)">
                                      <p:cBhvr>
                                        <p:cTn id="22" dur="10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10" name="Rectangle 9"/>
          <p:cNvSpPr/>
          <p:nvPr/>
        </p:nvSpPr>
        <p:spPr>
          <a:xfrm>
            <a:off x="807570" y="2780928"/>
            <a:ext cx="6984776" cy="2308324"/>
          </a:xfrm>
          <a:prstGeom prst="rect">
            <a:avLst/>
          </a:prstGeom>
        </p:spPr>
        <p:txBody>
          <a:bodyPr wrap="square">
            <a:spAutoFit/>
          </a:bodyPr>
          <a:lstStyle/>
          <a:p>
            <a:r>
              <a:rPr lang="en-CA" dirty="0" smtClean="0">
                <a:latin typeface="Existence Light" pitchFamily="34" charset="0"/>
              </a:rPr>
              <a:t>Traumatic</a:t>
            </a:r>
            <a:r>
              <a:rPr lang="en-CA" dirty="0">
                <a:latin typeface="Existence Light" pitchFamily="34" charset="0"/>
              </a:rPr>
              <a:t> memory is fragmented, can’t provide  </a:t>
            </a:r>
            <a:r>
              <a:rPr lang="en-CA" dirty="0" smtClean="0">
                <a:latin typeface="Existence Light" pitchFamily="34" charset="0"/>
              </a:rPr>
              <a:t>narrative</a:t>
            </a:r>
          </a:p>
          <a:p>
            <a:pPr marL="1200150" lvl="2" indent="-285750">
              <a:buFont typeface="Wingdings" panose="05000000000000000000" pitchFamily="2" charset="2"/>
              <a:buChar char="Ø"/>
            </a:pPr>
            <a:r>
              <a:rPr lang="en-CA" dirty="0" smtClean="0">
                <a:latin typeface="Existence Light" pitchFamily="34" charset="0"/>
              </a:rPr>
              <a:t>misinterpreted</a:t>
            </a:r>
            <a:r>
              <a:rPr lang="en-CA" dirty="0">
                <a:latin typeface="Existence Light" pitchFamily="34" charset="0"/>
              </a:rPr>
              <a:t> as lying </a:t>
            </a:r>
            <a:endParaRPr lang="en-CA" dirty="0" smtClean="0">
              <a:latin typeface="Existence Light" pitchFamily="34" charset="0"/>
            </a:endParaRPr>
          </a:p>
          <a:p>
            <a:endParaRPr lang="en-CA" dirty="0">
              <a:latin typeface="Existence Light" pitchFamily="34" charset="0"/>
            </a:endParaRPr>
          </a:p>
          <a:p>
            <a:r>
              <a:rPr lang="en-CA" dirty="0" smtClean="0">
                <a:latin typeface="Existence Light" pitchFamily="34" charset="0"/>
              </a:rPr>
              <a:t>Demeanor</a:t>
            </a:r>
            <a:r>
              <a:rPr lang="en-CA" dirty="0">
                <a:latin typeface="Existence Light" pitchFamily="34" charset="0"/>
              </a:rPr>
              <a:t>: lack of emotion or </a:t>
            </a:r>
            <a:r>
              <a:rPr lang="en-CA" dirty="0" smtClean="0">
                <a:latin typeface="Existence Light" pitchFamily="34" charset="0"/>
              </a:rPr>
              <a:t>odd</a:t>
            </a:r>
            <a:r>
              <a:rPr lang="en-CA" dirty="0">
                <a:latin typeface="Existence Light" pitchFamily="34" charset="0"/>
              </a:rPr>
              <a:t>/</a:t>
            </a:r>
            <a:r>
              <a:rPr lang="en-CA" dirty="0">
                <a:latin typeface="Existence Light" pitchFamily="34" charset="0"/>
              </a:rPr>
              <a:t> </a:t>
            </a:r>
            <a:r>
              <a:rPr lang="en-CA" dirty="0" smtClean="0">
                <a:latin typeface="Existence Light" pitchFamily="34" charset="0"/>
              </a:rPr>
              <a:t>”inappropriate”</a:t>
            </a:r>
            <a:r>
              <a:rPr lang="en-CA" dirty="0">
                <a:latin typeface="Existence Light" pitchFamily="34" charset="0"/>
              </a:rPr>
              <a:t> </a:t>
            </a:r>
            <a:r>
              <a:rPr lang="en-CA" dirty="0" smtClean="0">
                <a:latin typeface="Existence Light" pitchFamily="34" charset="0"/>
              </a:rPr>
              <a:t>affect</a:t>
            </a:r>
            <a:endParaRPr lang="en-CA" dirty="0">
              <a:latin typeface="Existence Light" pitchFamily="34" charset="0"/>
            </a:endParaRPr>
          </a:p>
          <a:p>
            <a:pPr marL="1200150" lvl="2" indent="-285750">
              <a:buFont typeface="Wingdings" panose="05000000000000000000" pitchFamily="2" charset="2"/>
              <a:buChar char="Ø"/>
            </a:pPr>
            <a:r>
              <a:rPr lang="en-CA" dirty="0" smtClean="0">
                <a:latin typeface="Existence Light" pitchFamily="34" charset="0"/>
              </a:rPr>
              <a:t>misinterpreted</a:t>
            </a:r>
            <a:r>
              <a:rPr lang="en-CA" dirty="0">
                <a:latin typeface="Existence Light" pitchFamily="34" charset="0"/>
              </a:rPr>
              <a:t> as lying or “not being upset” </a:t>
            </a:r>
            <a:endParaRPr lang="en-CA" dirty="0" smtClean="0">
              <a:latin typeface="Existence Light" pitchFamily="34" charset="0"/>
            </a:endParaRPr>
          </a:p>
          <a:p>
            <a:endParaRPr lang="en-CA" dirty="0">
              <a:latin typeface="Existence Light" pitchFamily="34" charset="0"/>
            </a:endParaRPr>
          </a:p>
          <a:p>
            <a:r>
              <a:rPr lang="en-CA" dirty="0" smtClean="0">
                <a:latin typeface="Existence Light" pitchFamily="34" charset="0"/>
              </a:rPr>
              <a:t>Sensory</a:t>
            </a:r>
            <a:r>
              <a:rPr lang="en-CA" dirty="0">
                <a:latin typeface="Existence Light" pitchFamily="34" charset="0"/>
              </a:rPr>
              <a:t> memories may be more </a:t>
            </a:r>
            <a:r>
              <a:rPr lang="en-CA" dirty="0" smtClean="0">
                <a:latin typeface="Existence Light" pitchFamily="34" charset="0"/>
              </a:rPr>
              <a:t>detailed</a:t>
            </a:r>
          </a:p>
          <a:p>
            <a:endParaRPr lang="en-CA" dirty="0">
              <a:latin typeface="Existence Light" pitchFamily="34" charset="0"/>
            </a:endParaRPr>
          </a:p>
        </p:txBody>
      </p:sp>
      <p:sp>
        <p:nvSpPr>
          <p:cNvPr id="12" name="Rectangle 11"/>
          <p:cNvSpPr/>
          <p:nvPr/>
        </p:nvSpPr>
        <p:spPr>
          <a:xfrm>
            <a:off x="323528" y="1484784"/>
            <a:ext cx="7992888" cy="923330"/>
          </a:xfrm>
          <a:prstGeom prst="rect">
            <a:avLst/>
          </a:prstGeom>
        </p:spPr>
        <p:txBody>
          <a:bodyPr wrap="square">
            <a:spAutoFit/>
          </a:bodyPr>
          <a:lstStyle/>
          <a:p>
            <a:r>
              <a:rPr lang="en-CA" b="1" dirty="0" smtClean="0">
                <a:latin typeface="Existence Light" pitchFamily="34" charset="0"/>
              </a:rPr>
              <a:t>When </a:t>
            </a:r>
            <a:r>
              <a:rPr lang="en-CA" b="1" dirty="0">
                <a:latin typeface="Existence Light" pitchFamily="34" charset="0"/>
              </a:rPr>
              <a:t>trauma occurs, the prefrontal cortex will frequently shut down leaving the less advanced portions of the brain to experience and record the event. </a:t>
            </a:r>
          </a:p>
        </p:txBody>
      </p:sp>
    </p:spTree>
    <p:extLst>
      <p:ext uri="{BB962C8B-B14F-4D97-AF65-F5344CB8AC3E}">
        <p14:creationId xmlns:p14="http://schemas.microsoft.com/office/powerpoint/2010/main" val="202148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up)">
                                      <p:cBhvr>
                                        <p:cTn id="7" dur="1000"/>
                                        <p:tgtEl>
                                          <p:spTgt spid="10">
                                            <p:txEl>
                                              <p:pRg st="0" end="0"/>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up)">
                                      <p:cBhvr>
                                        <p:cTn id="10" dur="10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wipe(up)">
                                      <p:cBhvr>
                                        <p:cTn id="15" dur="1000"/>
                                        <p:tgtEl>
                                          <p:spTgt spid="10">
                                            <p:txEl>
                                              <p:pRg st="3" end="3"/>
                                            </p:txEl>
                                          </p:spTgt>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wipe(up)">
                                      <p:cBhvr>
                                        <p:cTn id="18" dur="1000"/>
                                        <p:tgtEl>
                                          <p:spTgt spid="10">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wipe(up)">
                                      <p:cBhvr>
                                        <p:cTn id="23" dur="10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611560" y="1433733"/>
            <a:ext cx="3947095" cy="3785652"/>
          </a:xfrm>
          <a:prstGeom prst="rect">
            <a:avLst/>
          </a:prstGeom>
          <a:noFill/>
        </p:spPr>
        <p:txBody>
          <a:bodyPr wrap="square" rtlCol="0">
            <a:spAutoFit/>
          </a:bodyPr>
          <a:lstStyle/>
          <a:p>
            <a:pPr marL="457200" indent="-457200">
              <a:buFont typeface="Arial" panose="020B0604020202020204" pitchFamily="34" charset="0"/>
              <a:buChar char="•"/>
            </a:pPr>
            <a:r>
              <a:rPr lang="en-CA" sz="2400" b="1" dirty="0" smtClean="0">
                <a:latin typeface="Existence Light" pitchFamily="34" charset="0"/>
              </a:rPr>
              <a:t>What is trauma?</a:t>
            </a:r>
          </a:p>
          <a:p>
            <a:endParaRPr lang="en-CA" sz="2400" b="1" dirty="0" smtClean="0">
              <a:latin typeface="Existence Light" pitchFamily="34" charset="0"/>
            </a:endParaRPr>
          </a:p>
          <a:p>
            <a:pPr marL="457200" indent="-457200">
              <a:buFont typeface="Arial" panose="020B0604020202020204" pitchFamily="34" charset="0"/>
              <a:buChar char="•"/>
            </a:pPr>
            <a:r>
              <a:rPr lang="en-CA" sz="2400" b="1" dirty="0" smtClean="0">
                <a:latin typeface="Existence Light" pitchFamily="34" charset="0"/>
              </a:rPr>
              <a:t>Does every person who experiences a traumatic event become traumatized?</a:t>
            </a:r>
          </a:p>
          <a:p>
            <a:endParaRPr lang="en-CA" sz="2400" b="1" dirty="0">
              <a:latin typeface="Existence Light" pitchFamily="34" charset="0"/>
            </a:endParaRPr>
          </a:p>
          <a:p>
            <a:pPr marL="457200" indent="-457200">
              <a:buFont typeface="Arial" panose="020B0604020202020204" pitchFamily="34" charset="0"/>
              <a:buChar char="•"/>
            </a:pPr>
            <a:r>
              <a:rPr lang="en-CA" sz="2400" b="1" dirty="0" smtClean="0">
                <a:latin typeface="Existence Light" pitchFamily="34" charset="0"/>
              </a:rPr>
              <a:t>How do we know someone has been traumatized?</a:t>
            </a:r>
            <a:endParaRPr lang="en-CA" sz="2400" b="1" dirty="0">
              <a:latin typeface="Existence Light" pitchFamily="34" charset="0"/>
            </a:endParaRPr>
          </a:p>
        </p:txBody>
      </p:sp>
      <p:pic>
        <p:nvPicPr>
          <p:cNvPr id="1028" name="Picture 4" descr="Image result for ptsd transparent 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647242"/>
            <a:ext cx="476250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7735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3000"/>
                                        <p:tgtEl>
                                          <p:spTgt spid="1028"/>
                                        </p:tgtEl>
                                      </p:cBhvr>
                                    </p:animEffect>
                                  </p:childTnLst>
                                </p:cTn>
                              </p:par>
                              <p:par>
                                <p:cTn id="8" presetID="22" presetClass="entr" presetSubtype="1" fill="hold" grpId="0" nodeType="withEffect">
                                  <p:stCondLst>
                                    <p:cond delay="10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up)">
                                      <p:cBhvr>
                                        <p:cTn id="10" dur="20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100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up)">
                                      <p:cBhvr>
                                        <p:cTn id="15" dur="20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100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up)">
                                      <p:cBhvr>
                                        <p:cTn id="20" dur="2000"/>
                                        <p:tgtEl>
                                          <p:spTgt spid="2">
                                            <p:txEl>
                                              <p:pRg st="4" end="4"/>
                                            </p:txEl>
                                          </p:spTgt>
                                        </p:tgtEl>
                                      </p:cBhvr>
                                    </p:animEffect>
                                  </p:childTnLst>
                                </p:cTn>
                              </p:par>
                            </p:childTnLst>
                          </p:cTn>
                        </p:par>
                        <p:par>
                          <p:cTn id="21" fill="hold">
                            <p:stCondLst>
                              <p:cond delay="3000"/>
                            </p:stCondLst>
                            <p:childTnLst>
                              <p:par>
                                <p:cTn id="22" presetID="26" presetClass="emph" presetSubtype="0" repeatCount="indefinite" fill="remove" nodeType="afterEffect">
                                  <p:stCondLst>
                                    <p:cond delay="0"/>
                                  </p:stCondLst>
                                  <p:childTnLst>
                                    <p:animEffect transition="out" filter="fade">
                                      <p:cBhvr>
                                        <p:cTn id="23" dur="5000" tmFilter="0, 0; .2, .5; .8, .5; 1, 0"/>
                                        <p:tgtEl>
                                          <p:spTgt spid="1028"/>
                                        </p:tgtEl>
                                      </p:cBhvr>
                                    </p:animEffect>
                                    <p:animScale>
                                      <p:cBhvr>
                                        <p:cTn id="24" dur="2500" autoRev="1" fill="hold"/>
                                        <p:tgtEl>
                                          <p:spTgt spid="102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bldLvl="2"/>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graphicFrame>
        <p:nvGraphicFramePr>
          <p:cNvPr id="2" name="Diagram 1"/>
          <p:cNvGraphicFramePr/>
          <p:nvPr>
            <p:extLst>
              <p:ext uri="{D42A27DB-BD31-4B8C-83A1-F6EECF244321}">
                <p14:modId xmlns:p14="http://schemas.microsoft.com/office/powerpoint/2010/main" val="10657233"/>
              </p:ext>
            </p:extLst>
          </p:nvPr>
        </p:nvGraphicFramePr>
        <p:xfrm>
          <a:off x="814239" y="980728"/>
          <a:ext cx="7488832" cy="51654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3635896" y="3140968"/>
            <a:ext cx="2016224" cy="1323439"/>
          </a:xfrm>
          <a:prstGeom prst="rect">
            <a:avLst/>
          </a:prstGeom>
          <a:noFill/>
        </p:spPr>
        <p:txBody>
          <a:bodyPr wrap="square" rtlCol="0">
            <a:spAutoFit/>
          </a:bodyPr>
          <a:lstStyle/>
          <a:p>
            <a:r>
              <a:rPr lang="en-CA" sz="4000" dirty="0" smtClean="0">
                <a:latin typeface="Existence Light" pitchFamily="34" charset="0"/>
              </a:rPr>
              <a:t>Parts of Memory</a:t>
            </a:r>
            <a:endParaRPr lang="en-CA" sz="4000" dirty="0">
              <a:latin typeface="Existence Light" pitchFamily="34" charset="0"/>
            </a:endParaRPr>
          </a:p>
        </p:txBody>
      </p:sp>
    </p:spTree>
    <p:extLst>
      <p:ext uri="{BB962C8B-B14F-4D97-AF65-F5344CB8AC3E}">
        <p14:creationId xmlns:p14="http://schemas.microsoft.com/office/powerpoint/2010/main" val="349296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graphicEl>
                                              <a:dgm id="{0E347B65-B1B8-4D53-BD42-3CD502E2EDC4}"/>
                                            </p:graphicEl>
                                          </p:spTgt>
                                        </p:tgtEl>
                                        <p:attrNameLst>
                                          <p:attrName>style.visibility</p:attrName>
                                        </p:attrNameLst>
                                      </p:cBhvr>
                                      <p:to>
                                        <p:strVal val="visible"/>
                                      </p:to>
                                    </p:set>
                                    <p:animEffect transition="in" filter="wipe(up)">
                                      <p:cBhvr>
                                        <p:cTn id="7" dur="1000"/>
                                        <p:tgtEl>
                                          <p:spTgt spid="2">
                                            <p:graphicEl>
                                              <a:dgm id="{0E347B65-B1B8-4D53-BD42-3CD502E2EDC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graphicEl>
                                              <a:dgm id="{04871F27-F1BF-4022-B3F7-4A9AFD74F8AF}"/>
                                            </p:graphicEl>
                                          </p:spTgt>
                                        </p:tgtEl>
                                        <p:attrNameLst>
                                          <p:attrName>style.visibility</p:attrName>
                                        </p:attrNameLst>
                                      </p:cBhvr>
                                      <p:to>
                                        <p:strVal val="visible"/>
                                      </p:to>
                                    </p:set>
                                    <p:animEffect transition="in" filter="wipe(up)">
                                      <p:cBhvr>
                                        <p:cTn id="12" dur="1000"/>
                                        <p:tgtEl>
                                          <p:spTgt spid="2">
                                            <p:graphicEl>
                                              <a:dgm id="{04871F27-F1BF-4022-B3F7-4A9AFD74F8AF}"/>
                                            </p:graphicEl>
                                          </p:spTgt>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2">
                                            <p:graphicEl>
                                              <a:dgm id="{5140185B-ADB1-4AD6-849D-E4ED7AE16EE5}"/>
                                            </p:graphicEl>
                                          </p:spTgt>
                                        </p:tgtEl>
                                        <p:attrNameLst>
                                          <p:attrName>style.visibility</p:attrName>
                                        </p:attrNameLst>
                                      </p:cBhvr>
                                      <p:to>
                                        <p:strVal val="visible"/>
                                      </p:to>
                                    </p:set>
                                    <p:animEffect transition="in" filter="wipe(up)">
                                      <p:cBhvr>
                                        <p:cTn id="15" dur="1000"/>
                                        <p:tgtEl>
                                          <p:spTgt spid="2">
                                            <p:graphicEl>
                                              <a:dgm id="{5140185B-ADB1-4AD6-849D-E4ED7AE16EE5}"/>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2">
                                            <p:graphicEl>
                                              <a:dgm id="{CF362C17-2E9B-4E31-98FD-59710C091380}"/>
                                            </p:graphicEl>
                                          </p:spTgt>
                                        </p:tgtEl>
                                        <p:attrNameLst>
                                          <p:attrName>style.visibility</p:attrName>
                                        </p:attrNameLst>
                                      </p:cBhvr>
                                      <p:to>
                                        <p:strVal val="visible"/>
                                      </p:to>
                                    </p:set>
                                    <p:animEffect transition="in" filter="wipe(up)">
                                      <p:cBhvr>
                                        <p:cTn id="20" dur="1000"/>
                                        <p:tgtEl>
                                          <p:spTgt spid="2">
                                            <p:graphicEl>
                                              <a:dgm id="{CF362C17-2E9B-4E31-98FD-59710C091380}"/>
                                            </p:graphicEl>
                                          </p:spTgt>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2">
                                            <p:graphicEl>
                                              <a:dgm id="{A9734498-04C4-4F34-952A-BB980200FB29}"/>
                                            </p:graphicEl>
                                          </p:spTgt>
                                        </p:tgtEl>
                                        <p:attrNameLst>
                                          <p:attrName>style.visibility</p:attrName>
                                        </p:attrNameLst>
                                      </p:cBhvr>
                                      <p:to>
                                        <p:strVal val="visible"/>
                                      </p:to>
                                    </p:set>
                                    <p:animEffect transition="in" filter="wipe(up)">
                                      <p:cBhvr>
                                        <p:cTn id="23" dur="1000"/>
                                        <p:tgtEl>
                                          <p:spTgt spid="2">
                                            <p:graphicEl>
                                              <a:dgm id="{A9734498-04C4-4F34-952A-BB980200FB29}"/>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
                                            <p:graphicEl>
                                              <a:dgm id="{ADD1A1BE-CEA6-43E6-BA0A-4B1146DAFB5B}"/>
                                            </p:graphicEl>
                                          </p:spTgt>
                                        </p:tgtEl>
                                        <p:attrNameLst>
                                          <p:attrName>style.visibility</p:attrName>
                                        </p:attrNameLst>
                                      </p:cBhvr>
                                      <p:to>
                                        <p:strVal val="visible"/>
                                      </p:to>
                                    </p:set>
                                    <p:animEffect transition="in" filter="wipe(up)">
                                      <p:cBhvr>
                                        <p:cTn id="28" dur="1000"/>
                                        <p:tgtEl>
                                          <p:spTgt spid="2">
                                            <p:graphicEl>
                                              <a:dgm id="{ADD1A1BE-CEA6-43E6-BA0A-4B1146DAFB5B}"/>
                                            </p:graphicEl>
                                          </p:spTgt>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2">
                                            <p:graphicEl>
                                              <a:dgm id="{1EE58D44-1ABA-471B-9F19-1A443E6D749A}"/>
                                            </p:graphicEl>
                                          </p:spTgt>
                                        </p:tgtEl>
                                        <p:attrNameLst>
                                          <p:attrName>style.visibility</p:attrName>
                                        </p:attrNameLst>
                                      </p:cBhvr>
                                      <p:to>
                                        <p:strVal val="visible"/>
                                      </p:to>
                                    </p:set>
                                    <p:animEffect transition="in" filter="wipe(up)">
                                      <p:cBhvr>
                                        <p:cTn id="31" dur="1000"/>
                                        <p:tgtEl>
                                          <p:spTgt spid="2">
                                            <p:graphicEl>
                                              <a:dgm id="{1EE58D44-1ABA-471B-9F19-1A443E6D749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2">
                                            <p:graphicEl>
                                              <a:dgm id="{47762E1F-0206-4E33-81B1-366CF77ED575}"/>
                                            </p:graphicEl>
                                          </p:spTgt>
                                        </p:tgtEl>
                                        <p:attrNameLst>
                                          <p:attrName>style.visibility</p:attrName>
                                        </p:attrNameLst>
                                      </p:cBhvr>
                                      <p:to>
                                        <p:strVal val="visible"/>
                                      </p:to>
                                    </p:set>
                                    <p:animEffect transition="in" filter="wipe(up)">
                                      <p:cBhvr>
                                        <p:cTn id="36" dur="1000"/>
                                        <p:tgtEl>
                                          <p:spTgt spid="2">
                                            <p:graphicEl>
                                              <a:dgm id="{47762E1F-0206-4E33-81B1-366CF77ED575}"/>
                                            </p:graphicEl>
                                          </p:spTgt>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
                                            <p:graphicEl>
                                              <a:dgm id="{93BB97D1-6E43-4BAC-8A7B-30BB63E3CBC1}"/>
                                            </p:graphicEl>
                                          </p:spTgt>
                                        </p:tgtEl>
                                        <p:attrNameLst>
                                          <p:attrName>style.visibility</p:attrName>
                                        </p:attrNameLst>
                                      </p:cBhvr>
                                      <p:to>
                                        <p:strVal val="visible"/>
                                      </p:to>
                                    </p:set>
                                    <p:animEffect transition="in" filter="wipe(up)">
                                      <p:cBhvr>
                                        <p:cTn id="39" dur="1000"/>
                                        <p:tgtEl>
                                          <p:spTgt spid="2">
                                            <p:graphicEl>
                                              <a:dgm id="{93BB97D1-6E43-4BAC-8A7B-30BB63E3CBC1}"/>
                                            </p:graphicEl>
                                          </p:spTgt>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
                                            <p:graphicEl>
                                              <a:dgm id="{F437BB77-0842-41F4-BC73-8E985EAB43E3}"/>
                                            </p:graphicEl>
                                          </p:spTgt>
                                        </p:tgtEl>
                                        <p:attrNameLst>
                                          <p:attrName>style.visibility</p:attrName>
                                        </p:attrNameLst>
                                      </p:cBhvr>
                                      <p:to>
                                        <p:strVal val="visible"/>
                                      </p:to>
                                    </p:set>
                                    <p:animEffect transition="in" filter="wipe(up)">
                                      <p:cBhvr>
                                        <p:cTn id="42" dur="1000"/>
                                        <p:tgtEl>
                                          <p:spTgt spid="2">
                                            <p:graphicEl>
                                              <a:dgm id="{F437BB77-0842-41F4-BC73-8E985EAB43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uiExpand="1">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pic>
        <p:nvPicPr>
          <p:cNvPr id="4100" name="Picture 4" descr="Image result for no juding me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5616" y="1117778"/>
            <a:ext cx="6531314" cy="4861164"/>
          </a:xfrm>
          <a:prstGeom prst="rect">
            <a:avLst/>
          </a:prstGeom>
          <a:noFill/>
          <a:extLst>
            <a:ext uri="{909E8E84-426E-40DD-AFC4-6F175D3DCCD1}">
              <a14:hiddenFill xmlns:a14="http://schemas.microsoft.com/office/drawing/2010/main">
                <a:solidFill>
                  <a:srgbClr val="FFFFFF"/>
                </a:solidFill>
              </a14:hiddenFill>
            </a:ext>
          </a:extLst>
        </p:spPr>
      </p:pic>
      <p:sp>
        <p:nvSpPr>
          <p:cNvPr id="4" name="&quot;No&quot; Symbol 3"/>
          <p:cNvSpPr/>
          <p:nvPr/>
        </p:nvSpPr>
        <p:spPr>
          <a:xfrm>
            <a:off x="1505963" y="855876"/>
            <a:ext cx="5750619" cy="5237419"/>
          </a:xfrm>
          <a:prstGeom prst="noSmoking">
            <a:avLst>
              <a:gd name="adj" fmla="val 8498"/>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0000"/>
              </a:solidFill>
            </a:endParaRPr>
          </a:p>
        </p:txBody>
      </p:sp>
    </p:spTree>
    <p:extLst>
      <p:ext uri="{BB962C8B-B14F-4D97-AF65-F5344CB8AC3E}">
        <p14:creationId xmlns:p14="http://schemas.microsoft.com/office/powerpoint/2010/main" val="579195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pic>
        <p:nvPicPr>
          <p:cNvPr id="1026" name="Picture 2" descr="Image result for bottled up feeling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9738" b="97753" l="10000" r="97000">
                        <a14:foregroundMark x1="27500" y1="11798" x2="68250" y2="11798"/>
                        <a14:foregroundMark x1="28500" y1="13670" x2="25750" y2="23596"/>
                        <a14:foregroundMark x1="26000" y1="23783" x2="15500" y2="30712"/>
                        <a14:foregroundMark x1="16250" y1="31273" x2="23500" y2="93820"/>
                        <a14:foregroundMark x1="68250" y1="11798" x2="76750" y2="25843"/>
                        <a14:foregroundMark x1="76750" y1="25281" x2="82250" y2="87266"/>
                        <a14:foregroundMark x1="97000" y1="47940" x2="97000" y2="47940"/>
                      </a14:backgroundRemoval>
                    </a14:imgEffect>
                  </a14:imgLayer>
                </a14:imgProps>
              </a:ext>
              <a:ext uri="{28A0092B-C50C-407E-A947-70E740481C1C}">
                <a14:useLocalDpi xmlns:a14="http://schemas.microsoft.com/office/drawing/2010/main" val="0"/>
              </a:ext>
            </a:extLst>
          </a:blip>
          <a:srcRect/>
          <a:stretch>
            <a:fillRect/>
          </a:stretch>
        </p:blipFill>
        <p:spPr bwMode="auto">
          <a:xfrm>
            <a:off x="251520" y="1123872"/>
            <a:ext cx="3810000" cy="50863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952240" y="2966022"/>
            <a:ext cx="3528392" cy="1200329"/>
          </a:xfrm>
          <a:prstGeom prst="rect">
            <a:avLst/>
          </a:prstGeom>
          <a:noFill/>
        </p:spPr>
        <p:txBody>
          <a:bodyPr wrap="square" rtlCol="0">
            <a:spAutoFit/>
          </a:bodyPr>
          <a:lstStyle/>
          <a:p>
            <a:r>
              <a:rPr lang="en-CA" sz="2400" b="1" dirty="0" smtClean="0">
                <a:latin typeface="Existence Light" pitchFamily="34" charset="0"/>
              </a:rPr>
              <a:t>Can you tell me what upsets you the most about what happened?</a:t>
            </a:r>
            <a:endParaRPr lang="en-CA" sz="2400" b="1" dirty="0">
              <a:latin typeface="Existence Light" pitchFamily="34" charset="0"/>
            </a:endParaRPr>
          </a:p>
        </p:txBody>
      </p:sp>
      <p:pic>
        <p:nvPicPr>
          <p:cNvPr id="1028" name="Picture 4" descr="Image result for sketch arrow png"/>
          <p:cNvPicPr>
            <a:picLocks noChangeAspect="1" noChangeArrowheads="1"/>
          </p:cNvPicPr>
          <p:nvPr/>
        </p:nvPicPr>
        <p:blipFill>
          <a:blip r:embed="rId6">
            <a:duotone>
              <a:schemeClr val="accent2">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500023">
            <a:off x="2774697" y="995268"/>
            <a:ext cx="4355088" cy="211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476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par>
                                <p:cTn id="8" presetID="22" presetClass="entr" presetSubtype="2" fill="hold" nodeType="withEffect">
                                  <p:stCondLst>
                                    <p:cond delay="500"/>
                                  </p:stCondLst>
                                  <p:childTnLst>
                                    <p:set>
                                      <p:cBhvr>
                                        <p:cTn id="9" dur="1" fill="hold">
                                          <p:stCondLst>
                                            <p:cond delay="0"/>
                                          </p:stCondLst>
                                        </p:cTn>
                                        <p:tgtEl>
                                          <p:spTgt spid="1028"/>
                                        </p:tgtEl>
                                        <p:attrNameLst>
                                          <p:attrName>style.visibility</p:attrName>
                                        </p:attrNameLst>
                                      </p:cBhvr>
                                      <p:to>
                                        <p:strVal val="visible"/>
                                      </p:to>
                                    </p:set>
                                    <p:animEffect transition="in" filter="wipe(right)">
                                      <p:cBhvr>
                                        <p:cTn id="10" dur="2000"/>
                                        <p:tgtEl>
                                          <p:spTgt spid="1028"/>
                                        </p:tgtEl>
                                      </p:cBhvr>
                                    </p:animEffect>
                                  </p:childTnLst>
                                </p:cTn>
                              </p:par>
                            </p:childTnLst>
                          </p:cTn>
                        </p:par>
                        <p:par>
                          <p:cTn id="11" fill="hold">
                            <p:stCondLst>
                              <p:cond delay="2500"/>
                            </p:stCondLst>
                            <p:childTnLst>
                              <p:par>
                                <p:cTn id="12" presetID="32" presetClass="emph" presetSubtype="0" fill="hold" nodeType="afterEffect">
                                  <p:stCondLst>
                                    <p:cond delay="0"/>
                                  </p:stCondLst>
                                  <p:childTnLst>
                                    <p:animRot by="120000">
                                      <p:cBhvr>
                                        <p:cTn id="13" dur="100" fill="hold">
                                          <p:stCondLst>
                                            <p:cond delay="0"/>
                                          </p:stCondLst>
                                        </p:cTn>
                                        <p:tgtEl>
                                          <p:spTgt spid="1028"/>
                                        </p:tgtEl>
                                        <p:attrNameLst>
                                          <p:attrName>r</p:attrName>
                                        </p:attrNameLst>
                                      </p:cBhvr>
                                    </p:animRot>
                                    <p:animRot by="-240000">
                                      <p:cBhvr>
                                        <p:cTn id="14" dur="200" fill="hold">
                                          <p:stCondLst>
                                            <p:cond delay="200"/>
                                          </p:stCondLst>
                                        </p:cTn>
                                        <p:tgtEl>
                                          <p:spTgt spid="1028"/>
                                        </p:tgtEl>
                                        <p:attrNameLst>
                                          <p:attrName>r</p:attrName>
                                        </p:attrNameLst>
                                      </p:cBhvr>
                                    </p:animRot>
                                    <p:animRot by="240000">
                                      <p:cBhvr>
                                        <p:cTn id="15" dur="200" fill="hold">
                                          <p:stCondLst>
                                            <p:cond delay="400"/>
                                          </p:stCondLst>
                                        </p:cTn>
                                        <p:tgtEl>
                                          <p:spTgt spid="1028"/>
                                        </p:tgtEl>
                                        <p:attrNameLst>
                                          <p:attrName>r</p:attrName>
                                        </p:attrNameLst>
                                      </p:cBhvr>
                                    </p:animRot>
                                    <p:animRot by="-240000">
                                      <p:cBhvr>
                                        <p:cTn id="16" dur="200" fill="hold">
                                          <p:stCondLst>
                                            <p:cond delay="600"/>
                                          </p:stCondLst>
                                        </p:cTn>
                                        <p:tgtEl>
                                          <p:spTgt spid="1028"/>
                                        </p:tgtEl>
                                        <p:attrNameLst>
                                          <p:attrName>r</p:attrName>
                                        </p:attrNameLst>
                                      </p:cBhvr>
                                    </p:animRot>
                                    <p:animRot by="120000">
                                      <p:cBhvr>
                                        <p:cTn id="17" dur="200" fill="hold">
                                          <p:stCondLst>
                                            <p:cond delay="800"/>
                                          </p:stCondLst>
                                        </p:cTn>
                                        <p:tgtEl>
                                          <p:spTgt spid="1028"/>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3.05556E-6 -7.51445E-7 L -0.00208 0.43098 " pathEditMode="relative" rAng="0" ptsTypes="AA">
                                      <p:cBhvr>
                                        <p:cTn id="21" dur="2000" fill="hold"/>
                                        <p:tgtEl>
                                          <p:spTgt spid="1028"/>
                                        </p:tgtEl>
                                        <p:attrNameLst>
                                          <p:attrName>ppt_x</p:attrName>
                                          <p:attrName>ppt_y</p:attrName>
                                        </p:attrNameLst>
                                      </p:cBhvr>
                                      <p:rCtr x="-104" y="215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3" name="TextBox 2"/>
          <p:cNvSpPr txBox="1"/>
          <p:nvPr/>
        </p:nvSpPr>
        <p:spPr>
          <a:xfrm>
            <a:off x="388910" y="1124744"/>
            <a:ext cx="7848872" cy="4985980"/>
          </a:xfrm>
          <a:prstGeom prst="rect">
            <a:avLst/>
          </a:prstGeom>
          <a:noFill/>
        </p:spPr>
        <p:txBody>
          <a:bodyPr wrap="square" rtlCol="0">
            <a:spAutoFit/>
          </a:bodyPr>
          <a:lstStyle/>
          <a:p>
            <a:r>
              <a:rPr lang="en-CA" sz="2400" b="1" dirty="0" smtClean="0">
                <a:latin typeface="Existence Light" pitchFamily="34" charset="0"/>
              </a:rPr>
              <a:t>Ask questions using sensory anchors before cognitive questions:</a:t>
            </a:r>
          </a:p>
          <a:p>
            <a:endParaRPr lang="en-CA" dirty="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Can you remember any smells, sounds?</a:t>
            </a:r>
          </a:p>
          <a:p>
            <a:endParaRPr lang="en-CA" dirty="0" smtClean="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Was it warm, cold, raining </a:t>
            </a:r>
          </a:p>
          <a:p>
            <a:pPr lvl="2"/>
            <a:r>
              <a:rPr lang="en-CA" dirty="0" smtClean="0">
                <a:latin typeface="Existence Light" pitchFamily="34" charset="0"/>
              </a:rPr>
              <a:t>(sometimes asking about the                                                         weather, the clothes/decorations                                          can help recall timing of an event</a:t>
            </a:r>
          </a:p>
          <a:p>
            <a:pPr lvl="2"/>
            <a:endParaRPr lang="en-CA" dirty="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What did that feel like?</a:t>
            </a:r>
          </a:p>
          <a:p>
            <a:pPr marL="285750" indent="-285750">
              <a:buFont typeface="Arial" panose="020B0604020202020204" pitchFamily="34" charset="0"/>
              <a:buChar char="•"/>
            </a:pPr>
            <a:endParaRPr lang="en-CA" dirty="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THEN ask what they were thinking when that happened</a:t>
            </a:r>
          </a:p>
          <a:p>
            <a:endParaRPr lang="en-CA" dirty="0" smtClean="0">
              <a:latin typeface="Existence Light" pitchFamily="34" charset="0"/>
            </a:endParaRPr>
          </a:p>
          <a:p>
            <a:pPr marL="285750" indent="-285750">
              <a:buFont typeface="Arial" panose="020B0604020202020204" pitchFamily="34" charset="0"/>
              <a:buChar char="•"/>
            </a:pPr>
            <a:r>
              <a:rPr lang="en-CA" dirty="0" smtClean="0">
                <a:latin typeface="Existence Light" pitchFamily="34" charset="0"/>
              </a:rPr>
              <a:t>Avoid asking “Why did you…” or “Why didn’t you…” as it often feels like blaming to the victim</a:t>
            </a:r>
          </a:p>
          <a:p>
            <a:pPr marL="285750" indent="-285750">
              <a:buFont typeface="Arial" panose="020B0604020202020204" pitchFamily="34" charset="0"/>
              <a:buChar char="•"/>
            </a:pPr>
            <a:endParaRPr lang="en-CA" dirty="0">
              <a:latin typeface="Existence Light" pitchFamily="34" charset="0"/>
            </a:endParaRPr>
          </a:p>
        </p:txBody>
      </p:sp>
      <p:pic>
        <p:nvPicPr>
          <p:cNvPr id="2050" name="Picture 2" descr="Image result for senses png"/>
          <p:cNvPicPr>
            <a:picLocks noChangeAspect="1" noChangeArrowheads="1"/>
          </p:cNvPicPr>
          <p:nvPr/>
        </p:nvPicPr>
        <p:blipFill rotWithShape="1">
          <a:blip r:embed="rId4" cstate="print">
            <a:duotone>
              <a:prstClr val="black"/>
              <a:schemeClr val="accent2">
                <a:tint val="45000"/>
                <a:satMod val="400000"/>
              </a:schemeClr>
            </a:duotone>
            <a:extLst>
              <a:ext uri="{28A0092B-C50C-407E-A947-70E740481C1C}">
                <a14:useLocalDpi xmlns:a14="http://schemas.microsoft.com/office/drawing/2010/main" val="0"/>
              </a:ext>
            </a:extLst>
          </a:blip>
          <a:srcRect b="11052"/>
          <a:stretch/>
        </p:blipFill>
        <p:spPr bwMode="auto">
          <a:xfrm>
            <a:off x="4860032" y="1700808"/>
            <a:ext cx="3995193" cy="27363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7199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1000"/>
                                        <p:tgtEl>
                                          <p:spTgt spid="3">
                                            <p:txEl>
                                              <p:pRg st="4" end="4"/>
                                            </p:txEl>
                                          </p:spTgt>
                                        </p:tgtEl>
                                      </p:cBhvr>
                                    </p:animEffect>
                                  </p:childTnLst>
                                </p:cTn>
                              </p:par>
                              <p:par>
                                <p:cTn id="18" presetID="22" presetClass="entr" presetSubtype="1" fill="hold" grpId="0"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wipe(up)">
                                      <p:cBhvr>
                                        <p:cTn id="20" dur="1000"/>
                                        <p:tgtEl>
                                          <p:spTgt spid="3">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wipe(up)">
                                      <p:cBhvr>
                                        <p:cTn id="25" dur="10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3">
                                            <p:txEl>
                                              <p:pRg st="9" end="9"/>
                                            </p:txEl>
                                          </p:spTgt>
                                        </p:tgtEl>
                                        <p:attrNameLst>
                                          <p:attrName>style.visibility</p:attrName>
                                        </p:attrNameLst>
                                      </p:cBhvr>
                                      <p:to>
                                        <p:strVal val="visible"/>
                                      </p:to>
                                    </p:set>
                                    <p:animEffect transition="in" filter="wipe(up)">
                                      <p:cBhvr>
                                        <p:cTn id="30" dur="1000"/>
                                        <p:tgtEl>
                                          <p:spTgt spid="3">
                                            <p:txEl>
                                              <p:pRg st="9" end="9"/>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animEffect transition="in" filter="wipe(up)">
                                      <p:cBhvr>
                                        <p:cTn id="35" dur="1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395536" y="1388305"/>
            <a:ext cx="1296144" cy="3785652"/>
          </a:xfrm>
          <a:prstGeom prst="rect">
            <a:avLst/>
          </a:prstGeom>
          <a:noFill/>
        </p:spPr>
        <p:txBody>
          <a:bodyPr wrap="square" rtlCol="0">
            <a:spAutoFit/>
          </a:bodyPr>
          <a:lstStyle/>
          <a:p>
            <a:pPr algn="ctr"/>
            <a:r>
              <a:rPr lang="en-CA" sz="4800" b="1" dirty="0" smtClean="0">
                <a:latin typeface="Existence Light" pitchFamily="34" charset="0"/>
              </a:rPr>
              <a:t>C</a:t>
            </a:r>
          </a:p>
          <a:p>
            <a:pPr algn="ctr"/>
            <a:r>
              <a:rPr lang="en-CA" sz="4800" b="1" dirty="0" smtClean="0">
                <a:latin typeface="Existence Light" pitchFamily="34" charset="0"/>
              </a:rPr>
              <a:t>R</a:t>
            </a:r>
          </a:p>
          <a:p>
            <a:pPr algn="ctr"/>
            <a:r>
              <a:rPr lang="en-CA" sz="4800" b="1" dirty="0" smtClean="0">
                <a:latin typeface="Existence Light" pitchFamily="34" charset="0"/>
              </a:rPr>
              <a:t>E</a:t>
            </a:r>
          </a:p>
          <a:p>
            <a:pPr algn="ctr"/>
            <a:r>
              <a:rPr lang="en-CA" sz="4800" b="1" dirty="0" smtClean="0">
                <a:latin typeface="Existence Light" pitchFamily="34" charset="0"/>
              </a:rPr>
              <a:t>D</a:t>
            </a:r>
          </a:p>
          <a:p>
            <a:pPr algn="ctr"/>
            <a:r>
              <a:rPr lang="en-CA" sz="4800" b="1" dirty="0">
                <a:latin typeface="Existence Light" pitchFamily="34" charset="0"/>
              </a:rPr>
              <a:t>O</a:t>
            </a:r>
          </a:p>
        </p:txBody>
      </p:sp>
      <p:sp>
        <p:nvSpPr>
          <p:cNvPr id="3" name="TextBox 2"/>
          <p:cNvSpPr txBox="1"/>
          <p:nvPr/>
        </p:nvSpPr>
        <p:spPr>
          <a:xfrm>
            <a:off x="1115616" y="1628800"/>
            <a:ext cx="3794292" cy="3416320"/>
          </a:xfrm>
          <a:prstGeom prst="rect">
            <a:avLst/>
          </a:prstGeom>
          <a:noFill/>
        </p:spPr>
        <p:txBody>
          <a:bodyPr wrap="square" rtlCol="0">
            <a:spAutoFit/>
          </a:bodyPr>
          <a:lstStyle/>
          <a:p>
            <a:r>
              <a:rPr lang="en-CA" sz="2400" dirty="0" err="1" smtClean="0">
                <a:latin typeface="Existence Light" pitchFamily="34" charset="0"/>
              </a:rPr>
              <a:t>ompassion</a:t>
            </a:r>
            <a:endParaRPr lang="en-CA" sz="2400" dirty="0" smtClean="0">
              <a:latin typeface="Existence Light" pitchFamily="34" charset="0"/>
            </a:endParaRPr>
          </a:p>
          <a:p>
            <a:endParaRPr lang="en-CA" sz="2400" dirty="0">
              <a:latin typeface="Existence Light" pitchFamily="34" charset="0"/>
            </a:endParaRPr>
          </a:p>
          <a:p>
            <a:r>
              <a:rPr lang="en-CA" sz="2400" dirty="0" err="1" smtClean="0">
                <a:latin typeface="Existence Light" pitchFamily="34" charset="0"/>
              </a:rPr>
              <a:t>espect</a:t>
            </a:r>
            <a:endParaRPr lang="en-CA" sz="2400" dirty="0" smtClean="0">
              <a:latin typeface="Existence Light" pitchFamily="34" charset="0"/>
            </a:endParaRPr>
          </a:p>
          <a:p>
            <a:endParaRPr lang="en-CA" sz="2400" dirty="0" smtClean="0">
              <a:latin typeface="Existence Light" pitchFamily="34" charset="0"/>
            </a:endParaRPr>
          </a:p>
          <a:p>
            <a:r>
              <a:rPr lang="en-CA" sz="2400" dirty="0" err="1" smtClean="0">
                <a:latin typeface="Existence Light" pitchFamily="34" charset="0"/>
              </a:rPr>
              <a:t>mpathy</a:t>
            </a:r>
            <a:endParaRPr lang="en-CA" sz="2400" dirty="0" smtClean="0">
              <a:latin typeface="Existence Light" pitchFamily="34" charset="0"/>
            </a:endParaRPr>
          </a:p>
          <a:p>
            <a:endParaRPr lang="en-CA" sz="2400" dirty="0" smtClean="0">
              <a:latin typeface="Existence Light" pitchFamily="34" charset="0"/>
            </a:endParaRPr>
          </a:p>
          <a:p>
            <a:r>
              <a:rPr lang="en-CA" sz="1200" dirty="0" smtClean="0">
                <a:latin typeface="Existence Light" pitchFamily="34" charset="0"/>
              </a:rPr>
              <a:t> </a:t>
            </a:r>
            <a:r>
              <a:rPr lang="en-CA" sz="2400" dirty="0" err="1" smtClean="0">
                <a:latin typeface="Existence Light" pitchFamily="34" charset="0"/>
              </a:rPr>
              <a:t>ignity</a:t>
            </a:r>
            <a:endParaRPr lang="en-CA" sz="2400" dirty="0" smtClean="0">
              <a:latin typeface="Existence Light" pitchFamily="34" charset="0"/>
            </a:endParaRPr>
          </a:p>
          <a:p>
            <a:endParaRPr lang="en-CA" sz="2400" dirty="0">
              <a:latin typeface="Existence Light" pitchFamily="34" charset="0"/>
            </a:endParaRPr>
          </a:p>
          <a:p>
            <a:r>
              <a:rPr lang="en-CA" sz="2400" dirty="0" smtClean="0">
                <a:latin typeface="Existence Light" pitchFamily="34" charset="0"/>
              </a:rPr>
              <a:t> </a:t>
            </a:r>
            <a:r>
              <a:rPr lang="en-CA" sz="2400" dirty="0" err="1" smtClean="0">
                <a:latin typeface="Existence Light" pitchFamily="34" charset="0"/>
              </a:rPr>
              <a:t>peness</a:t>
            </a:r>
            <a:endParaRPr lang="en-CA" sz="2400" dirty="0">
              <a:latin typeface="Existence Light" pitchFamily="34" charset="0"/>
            </a:endParaRPr>
          </a:p>
        </p:txBody>
      </p:sp>
      <p:pic>
        <p:nvPicPr>
          <p:cNvPr id="6146" name="Picture 2" descr="Image result for dignity"/>
          <p:cNvPicPr>
            <a:picLocks noChangeAspect="1" noChangeArrowheads="1"/>
          </p:cNvPicPr>
          <p:nvPr/>
        </p:nvPicPr>
        <p:blipFill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backgroundRemoval t="4152" b="91003" l="7993" r="89963">
                        <a14:foregroundMark x1="8550" y1="47405" x2="33086" y2="46367"/>
                        <a14:foregroundMark x1="17472" y1="25952" x2="41636" y2="25952"/>
                        <a14:foregroundMark x1="65799" y1="48443" x2="89963" y2="47405"/>
                        <a14:foregroundMark x1="49628" y1="77509" x2="49814" y2="91349"/>
                        <a14:foregroundMark x1="49814" y1="22491" x2="51673" y2="4152"/>
                        <a14:backgroundMark x1="8550" y1="6574" x2="33643" y2="8997"/>
                        <a14:backgroundMark x1="8736" y1="6574" x2="7807" y2="34948"/>
                        <a14:backgroundMark x1="8364" y1="35294" x2="32714" y2="9343"/>
                        <a14:backgroundMark x1="24907" y1="2768" x2="24907" y2="2768"/>
                        <a14:backgroundMark x1="24907" y1="2768" x2="24907" y2="2768"/>
                      </a14:backgroundRemoval>
                    </a14:imgEffect>
                  </a14:imgLayer>
                </a14:imgProps>
              </a:ext>
              <a:ext uri="{28A0092B-C50C-407E-A947-70E740481C1C}">
                <a14:useLocalDpi xmlns:a14="http://schemas.microsoft.com/office/drawing/2010/main" val="0"/>
              </a:ext>
            </a:extLst>
          </a:blip>
          <a:srcRect l="6530" r="8317"/>
          <a:stretch/>
        </p:blipFill>
        <p:spPr bwMode="auto">
          <a:xfrm>
            <a:off x="2623220" y="1388304"/>
            <a:ext cx="6316811" cy="3984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8289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4211960" y="1690047"/>
            <a:ext cx="4754125" cy="3046988"/>
          </a:xfrm>
          <a:prstGeom prst="rect">
            <a:avLst/>
          </a:prstGeom>
          <a:noFill/>
        </p:spPr>
        <p:txBody>
          <a:bodyPr wrap="square" rtlCol="0">
            <a:spAutoFit/>
          </a:bodyPr>
          <a:lstStyle/>
          <a:p>
            <a:r>
              <a:rPr lang="en-CA" sz="2400" b="1" dirty="0" smtClean="0">
                <a:latin typeface="Existence Light" pitchFamily="34" charset="0"/>
              </a:rPr>
              <a:t>Please remember self-care is for you as well as the person you are supporting</a:t>
            </a:r>
          </a:p>
          <a:p>
            <a:endParaRPr lang="en-CA" sz="2400" b="1" dirty="0">
              <a:latin typeface="Existence Light" pitchFamily="34" charset="0"/>
            </a:endParaRPr>
          </a:p>
          <a:p>
            <a:r>
              <a:rPr lang="en-CA" sz="2400" b="1" dirty="0" smtClean="0">
                <a:latin typeface="Existence Light" pitchFamily="34" charset="0"/>
              </a:rPr>
              <a:t>Come to Sheri, Andrew or Sarah with anything that feels heavy or intense to debrief and get supported</a:t>
            </a:r>
            <a:endParaRPr lang="en-CA" sz="2400" b="1" dirty="0">
              <a:latin typeface="Existence Light" pitchFamily="34" charset="0"/>
            </a:endParaRPr>
          </a:p>
        </p:txBody>
      </p:sp>
      <p:pic>
        <p:nvPicPr>
          <p:cNvPr id="6146" name="Picture 2" descr="Image result for exclamation point ico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664" y="1349362"/>
            <a:ext cx="4256298" cy="3728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422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anim calcmode="lin" valueType="num">
                                      <p:cBhvr>
                                        <p:cTn id="8" dur="2000" fill="hold"/>
                                        <p:tgtEl>
                                          <p:spTgt spid="6146"/>
                                        </p:tgtEl>
                                        <p:attrNameLst>
                                          <p:attrName>ppt_w</p:attrName>
                                        </p:attrNameLst>
                                      </p:cBhvr>
                                      <p:tavLst>
                                        <p:tav tm="0" fmla="#ppt_w*sin(2.5*pi*$)">
                                          <p:val>
                                            <p:fltVal val="0"/>
                                          </p:val>
                                        </p:tav>
                                        <p:tav tm="100000">
                                          <p:val>
                                            <p:fltVal val="1"/>
                                          </p:val>
                                        </p:tav>
                                      </p:tavLst>
                                    </p:anim>
                                    <p:anim calcmode="lin" valueType="num">
                                      <p:cBhvr>
                                        <p:cTn id="9" dur="2000" fill="hold"/>
                                        <p:tgtEl>
                                          <p:spTgt spid="6146"/>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2" presetClass="entr" presetSubtype="1" fill="hold" grpId="0" nodeType="after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up)">
                                      <p:cBhvr>
                                        <p:cTn id="13" dur="1000"/>
                                        <p:tgtEl>
                                          <p:spTgt spid="2">
                                            <p:txEl>
                                              <p:pRg st="0" end="0"/>
                                            </p:txEl>
                                          </p:spTgt>
                                        </p:tgtEl>
                                      </p:cBhvr>
                                    </p:animEffect>
                                  </p:childTnLst>
                                </p:cTn>
                              </p:par>
                            </p:childTnLst>
                          </p:cTn>
                        </p:par>
                        <p:par>
                          <p:cTn id="14" fill="hold">
                            <p:stCondLst>
                              <p:cond delay="3000"/>
                            </p:stCondLst>
                            <p:childTnLst>
                              <p:par>
                                <p:cTn id="15" presetID="22" presetClass="entr" presetSubtype="1" fill="hold" grpId="0" nodeType="after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up)">
                                      <p:cBhvr>
                                        <p:cTn id="17" dur="10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pic>
        <p:nvPicPr>
          <p:cNvPr id="5122" name="Picture 2" descr="Image result for thank you 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1412776"/>
            <a:ext cx="7168795" cy="4032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215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395536" y="1196752"/>
            <a:ext cx="6624736" cy="4524315"/>
          </a:xfrm>
          <a:prstGeom prst="rect">
            <a:avLst/>
          </a:prstGeom>
          <a:noFill/>
        </p:spPr>
        <p:txBody>
          <a:bodyPr wrap="square" rtlCol="0">
            <a:spAutoFit/>
          </a:bodyPr>
          <a:lstStyle/>
          <a:p>
            <a:pPr algn="ctr"/>
            <a:r>
              <a:rPr lang="en-CA" sz="2400" b="1" dirty="0" smtClean="0">
                <a:latin typeface="Existence Light" pitchFamily="34" charset="0"/>
              </a:rPr>
              <a:t>DSM-5 Definition of Trauma</a:t>
            </a:r>
          </a:p>
          <a:p>
            <a:pPr marL="342900" indent="-342900">
              <a:buFont typeface="Arial" panose="020B0604020202020204" pitchFamily="34" charset="0"/>
              <a:buChar char="•"/>
            </a:pPr>
            <a:endParaRPr lang="en-CA" sz="2400" b="1" dirty="0">
              <a:latin typeface="Existence Light" pitchFamily="34" charset="0"/>
            </a:endParaRPr>
          </a:p>
          <a:p>
            <a:pPr marL="342900" indent="-342900">
              <a:buFont typeface="Arial" panose="020B0604020202020204" pitchFamily="34" charset="0"/>
              <a:buChar char="•"/>
            </a:pPr>
            <a:r>
              <a:rPr lang="en-CA" sz="2400" b="1" dirty="0" smtClean="0">
                <a:latin typeface="Existence Light" pitchFamily="34" charset="0"/>
              </a:rPr>
              <a:t>person exposed to actual or threatened death, actual or threatened serious injury, actual or threatened sexual violence</a:t>
            </a:r>
          </a:p>
          <a:p>
            <a:pPr marL="342900" indent="-342900">
              <a:buFont typeface="Arial" panose="020B0604020202020204" pitchFamily="34" charset="0"/>
              <a:buChar char="•"/>
            </a:pPr>
            <a:endParaRPr lang="en-CA" sz="2400" b="1" dirty="0">
              <a:latin typeface="Existence Light" pitchFamily="34" charset="0"/>
            </a:endParaRPr>
          </a:p>
          <a:p>
            <a:pPr marL="342900" indent="-342900">
              <a:buFont typeface="Arial" panose="020B0604020202020204" pitchFamily="34" charset="0"/>
              <a:buChar char="•"/>
            </a:pPr>
            <a:r>
              <a:rPr lang="en-CA" sz="2400" b="1" dirty="0" smtClean="0">
                <a:latin typeface="Existence Light" pitchFamily="34" charset="0"/>
              </a:rPr>
              <a:t>direct exposure or direct witnessing</a:t>
            </a:r>
          </a:p>
          <a:p>
            <a:pPr marL="342900" indent="-342900">
              <a:buFont typeface="Arial" panose="020B0604020202020204" pitchFamily="34" charset="0"/>
              <a:buChar char="•"/>
            </a:pPr>
            <a:endParaRPr lang="en-CA" sz="2400" b="1" dirty="0">
              <a:latin typeface="Existence Light" pitchFamily="34" charset="0"/>
            </a:endParaRPr>
          </a:p>
          <a:p>
            <a:pPr marL="342900" indent="-342900">
              <a:buFont typeface="Arial" panose="020B0604020202020204" pitchFamily="34" charset="0"/>
              <a:buChar char="•"/>
            </a:pPr>
            <a:r>
              <a:rPr lang="en-CA" sz="2400" b="1" dirty="0" smtClean="0">
                <a:latin typeface="Existence Light" pitchFamily="34" charset="0"/>
              </a:rPr>
              <a:t>Indirect exposure by learning of threat or injury to a loved one or repeated extreme exposure to details (i.e. vicarious trauma in professionals)</a:t>
            </a:r>
            <a:endParaRPr lang="en-CA" sz="2400" b="1" dirty="0">
              <a:latin typeface="Existence Light" pitchFamily="34" charset="0"/>
            </a:endParaRPr>
          </a:p>
        </p:txBody>
      </p:sp>
      <p:pic>
        <p:nvPicPr>
          <p:cNvPr id="2052" name="Picture 4" descr="Image result for dsm-5 trauma png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348880"/>
            <a:ext cx="18669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66573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7" name="TextBox 6"/>
          <p:cNvSpPr txBox="1"/>
          <p:nvPr/>
        </p:nvSpPr>
        <p:spPr>
          <a:xfrm>
            <a:off x="251520" y="1268760"/>
            <a:ext cx="5616624" cy="3785652"/>
          </a:xfrm>
          <a:prstGeom prst="rect">
            <a:avLst/>
          </a:prstGeom>
          <a:noFill/>
        </p:spPr>
        <p:txBody>
          <a:bodyPr wrap="square" rtlCol="0">
            <a:spAutoFit/>
          </a:bodyPr>
          <a:lstStyle/>
          <a:p>
            <a:pPr algn="ctr"/>
            <a:r>
              <a:rPr lang="en-CA" sz="2400" b="1" dirty="0" smtClean="0">
                <a:latin typeface="Existence Light" pitchFamily="34" charset="0"/>
              </a:rPr>
              <a:t>Some Types of Trauma               We’re Likely to Encounter</a:t>
            </a:r>
          </a:p>
          <a:p>
            <a:pPr marL="342900" indent="-342900">
              <a:buFont typeface="Arial" panose="020B0604020202020204" pitchFamily="34" charset="0"/>
              <a:buChar char="•"/>
            </a:pPr>
            <a:endParaRPr lang="en-CA" sz="2400" b="1" dirty="0">
              <a:latin typeface="Existence Light" pitchFamily="34" charset="0"/>
            </a:endParaRPr>
          </a:p>
          <a:p>
            <a:pPr marL="342900" indent="-342900">
              <a:buFont typeface="Arial" panose="020B0604020202020204" pitchFamily="34" charset="0"/>
              <a:buChar char="•"/>
            </a:pPr>
            <a:r>
              <a:rPr lang="en-CA" sz="2400" b="1" dirty="0" smtClean="0">
                <a:latin typeface="Existence Light" pitchFamily="34" charset="0"/>
              </a:rPr>
              <a:t>Developmental Trauma: ACEs</a:t>
            </a:r>
          </a:p>
          <a:p>
            <a:endParaRPr lang="en-CA" sz="2400" b="1" dirty="0" smtClean="0">
              <a:latin typeface="Existence Light" pitchFamily="34" charset="0"/>
            </a:endParaRPr>
          </a:p>
          <a:p>
            <a:pPr marL="342900" indent="-342900">
              <a:buFont typeface="Arial" panose="020B0604020202020204" pitchFamily="34" charset="0"/>
              <a:buChar char="•"/>
            </a:pPr>
            <a:r>
              <a:rPr lang="en-CA" sz="2400" b="1" dirty="0" smtClean="0">
                <a:latin typeface="Existence Light" pitchFamily="34" charset="0"/>
              </a:rPr>
              <a:t>Shock Trauma: One-time or single incident</a:t>
            </a:r>
          </a:p>
          <a:p>
            <a:endParaRPr lang="en-CA" sz="2400" b="1" dirty="0" smtClean="0">
              <a:latin typeface="Existence Light" pitchFamily="34" charset="0"/>
            </a:endParaRPr>
          </a:p>
          <a:p>
            <a:pPr marL="342900" indent="-342900">
              <a:buFont typeface="Arial" panose="020B0604020202020204" pitchFamily="34" charset="0"/>
              <a:buChar char="•"/>
            </a:pPr>
            <a:r>
              <a:rPr lang="en-CA" sz="2400" b="1" dirty="0" smtClean="0">
                <a:latin typeface="Existence Light" pitchFamily="34" charset="0"/>
              </a:rPr>
              <a:t>Relational Trauma: from another person </a:t>
            </a:r>
            <a:endParaRPr lang="en-CA" sz="2400" b="1" dirty="0">
              <a:latin typeface="Existence Light" pitchFamily="34" charset="0"/>
            </a:endParaRPr>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869340"/>
            <a:ext cx="7128792" cy="5311412"/>
          </a:xfrm>
          <a:prstGeom prst="rect">
            <a:avLst/>
          </a:prstGeom>
        </p:spPr>
      </p:pic>
      <p:pic>
        <p:nvPicPr>
          <p:cNvPr id="5126" name="Picture 6" descr="Image result for car crash png"/>
          <p:cNvPicPr>
            <a:picLocks noChangeAspect="1" noChangeArrowheads="1"/>
          </p:cNvPicPr>
          <p:nvPr/>
        </p:nvPicPr>
        <p:blipFill rotWithShape="1">
          <a:blip r:embed="rId5">
            <a:extLst>
              <a:ext uri="{28A0092B-C50C-407E-A947-70E740481C1C}">
                <a14:useLocalDpi xmlns:a14="http://schemas.microsoft.com/office/drawing/2010/main" val="0"/>
              </a:ext>
            </a:extLst>
          </a:blip>
          <a:srcRect r="4465" b="19652"/>
          <a:stretch/>
        </p:blipFill>
        <p:spPr bwMode="auto">
          <a:xfrm>
            <a:off x="2663280" y="2455947"/>
            <a:ext cx="6191353" cy="238227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abuse png 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58461" y="2455948"/>
            <a:ext cx="3098234" cy="3098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782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wipe(up)">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par>
                          <p:cTn id="23" fill="hold">
                            <p:stCondLst>
                              <p:cond delay="500"/>
                            </p:stCondLst>
                            <p:childTnLst>
                              <p:par>
                                <p:cTn id="24" presetID="22" presetClass="entr" presetSubtype="1" fill="hold" grpId="0" nodeType="afterEffect">
                                  <p:stCondLst>
                                    <p:cond delay="0"/>
                                  </p:stCondLst>
                                  <p:childTnLst>
                                    <p:set>
                                      <p:cBhvr>
                                        <p:cTn id="25" dur="1" fill="hold">
                                          <p:stCondLst>
                                            <p:cond delay="0"/>
                                          </p:stCondLst>
                                        </p:cTn>
                                        <p:tgtEl>
                                          <p:spTgt spid="7">
                                            <p:txEl>
                                              <p:pRg st="4" end="4"/>
                                            </p:txEl>
                                          </p:spTgt>
                                        </p:tgtEl>
                                        <p:attrNameLst>
                                          <p:attrName>style.visibility</p:attrName>
                                        </p:attrNameLst>
                                      </p:cBhvr>
                                      <p:to>
                                        <p:strVal val="visible"/>
                                      </p:to>
                                    </p:set>
                                    <p:animEffect transition="in" filter="wipe(up)">
                                      <p:cBhvr>
                                        <p:cTn id="26" dur="500"/>
                                        <p:tgtEl>
                                          <p:spTgt spid="7">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126"/>
                                        </p:tgtEl>
                                        <p:attrNameLst>
                                          <p:attrName>style.visibility</p:attrName>
                                        </p:attrNameLst>
                                      </p:cBhvr>
                                      <p:to>
                                        <p:strVal val="visible"/>
                                      </p:to>
                                    </p:set>
                                    <p:anim calcmode="lin" valueType="num">
                                      <p:cBhvr additive="base">
                                        <p:cTn id="31" dur="1000" fill="hold"/>
                                        <p:tgtEl>
                                          <p:spTgt spid="5126"/>
                                        </p:tgtEl>
                                        <p:attrNameLst>
                                          <p:attrName>ppt_x</p:attrName>
                                        </p:attrNameLst>
                                      </p:cBhvr>
                                      <p:tavLst>
                                        <p:tav tm="0">
                                          <p:val>
                                            <p:strVal val="1+#ppt_w/2"/>
                                          </p:val>
                                        </p:tav>
                                        <p:tav tm="100000">
                                          <p:val>
                                            <p:strVal val="#ppt_x"/>
                                          </p:val>
                                        </p:tav>
                                      </p:tavLst>
                                    </p:anim>
                                    <p:anim calcmode="lin" valueType="num">
                                      <p:cBhvr additive="base">
                                        <p:cTn id="32" dur="1000" fill="hold"/>
                                        <p:tgtEl>
                                          <p:spTgt spid="5126"/>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nodeType="clickEffect">
                                  <p:stCondLst>
                                    <p:cond delay="0"/>
                                  </p:stCondLst>
                                  <p:childTnLst>
                                    <p:anim calcmode="lin" valueType="num">
                                      <p:cBhvr additive="base">
                                        <p:cTn id="36" dur="1000"/>
                                        <p:tgtEl>
                                          <p:spTgt spid="5126"/>
                                        </p:tgtEl>
                                        <p:attrNameLst>
                                          <p:attrName>ppt_x</p:attrName>
                                        </p:attrNameLst>
                                      </p:cBhvr>
                                      <p:tavLst>
                                        <p:tav tm="0">
                                          <p:val>
                                            <p:strVal val="ppt_x"/>
                                          </p:val>
                                        </p:tav>
                                        <p:tav tm="100000">
                                          <p:val>
                                            <p:strVal val="0-ppt_w/2"/>
                                          </p:val>
                                        </p:tav>
                                      </p:tavLst>
                                    </p:anim>
                                    <p:anim calcmode="lin" valueType="num">
                                      <p:cBhvr additive="base">
                                        <p:cTn id="37" dur="1000"/>
                                        <p:tgtEl>
                                          <p:spTgt spid="5126"/>
                                        </p:tgtEl>
                                        <p:attrNameLst>
                                          <p:attrName>ppt_y</p:attrName>
                                        </p:attrNameLst>
                                      </p:cBhvr>
                                      <p:tavLst>
                                        <p:tav tm="0">
                                          <p:val>
                                            <p:strVal val="ppt_y"/>
                                          </p:val>
                                        </p:tav>
                                        <p:tav tm="100000">
                                          <p:val>
                                            <p:strVal val="ppt_y"/>
                                          </p:val>
                                        </p:tav>
                                      </p:tavLst>
                                    </p:anim>
                                    <p:set>
                                      <p:cBhvr>
                                        <p:cTn id="38" dur="1" fill="hold">
                                          <p:stCondLst>
                                            <p:cond delay="999"/>
                                          </p:stCondLst>
                                        </p:cTn>
                                        <p:tgtEl>
                                          <p:spTgt spid="5126"/>
                                        </p:tgtEl>
                                        <p:attrNameLst>
                                          <p:attrName>style.visibility</p:attrName>
                                        </p:attrNameLst>
                                      </p:cBhvr>
                                      <p:to>
                                        <p:strVal val="hidden"/>
                                      </p:to>
                                    </p:set>
                                  </p:childTnLst>
                                </p:cTn>
                              </p:par>
                            </p:childTnLst>
                          </p:cTn>
                        </p:par>
                        <p:par>
                          <p:cTn id="39" fill="hold">
                            <p:stCondLst>
                              <p:cond delay="1000"/>
                            </p:stCondLst>
                            <p:childTnLst>
                              <p:par>
                                <p:cTn id="40" presetID="22" presetClass="entr" presetSubtype="1" fill="hold" grpId="0" nodeType="afterEffect">
                                  <p:stCondLst>
                                    <p:cond delay="0"/>
                                  </p:stCondLst>
                                  <p:childTnLst>
                                    <p:set>
                                      <p:cBhvr>
                                        <p:cTn id="41" dur="1" fill="hold">
                                          <p:stCondLst>
                                            <p:cond delay="0"/>
                                          </p:stCondLst>
                                        </p:cTn>
                                        <p:tgtEl>
                                          <p:spTgt spid="7">
                                            <p:txEl>
                                              <p:pRg st="6" end="6"/>
                                            </p:txEl>
                                          </p:spTgt>
                                        </p:tgtEl>
                                        <p:attrNameLst>
                                          <p:attrName>style.visibility</p:attrName>
                                        </p:attrNameLst>
                                      </p:cBhvr>
                                      <p:to>
                                        <p:strVal val="visible"/>
                                      </p:to>
                                    </p:set>
                                    <p:animEffect transition="in" filter="wipe(up)">
                                      <p:cBhvr>
                                        <p:cTn id="42" dur="500"/>
                                        <p:tgtEl>
                                          <p:spTgt spid="7">
                                            <p:txEl>
                                              <p:pRg st="6" end="6"/>
                                            </p:txEl>
                                          </p:spTgt>
                                        </p:tgtEl>
                                      </p:cBhvr>
                                    </p:animEffect>
                                  </p:childTnLst>
                                </p:cTn>
                              </p:par>
                            </p:childTnLst>
                          </p:cTn>
                        </p:par>
                        <p:par>
                          <p:cTn id="43" fill="hold">
                            <p:stCondLst>
                              <p:cond delay="1500"/>
                            </p:stCondLst>
                            <p:childTnLst>
                              <p:par>
                                <p:cTn id="44" presetID="22" presetClass="entr" presetSubtype="1" fill="hold" nodeType="afterEffect">
                                  <p:stCondLst>
                                    <p:cond delay="500"/>
                                  </p:stCondLst>
                                  <p:childTnLst>
                                    <p:set>
                                      <p:cBhvr>
                                        <p:cTn id="45" dur="1" fill="hold">
                                          <p:stCondLst>
                                            <p:cond delay="0"/>
                                          </p:stCondLst>
                                        </p:cTn>
                                        <p:tgtEl>
                                          <p:spTgt spid="5128"/>
                                        </p:tgtEl>
                                        <p:attrNameLst>
                                          <p:attrName>style.visibility</p:attrName>
                                        </p:attrNameLst>
                                      </p:cBhvr>
                                      <p:to>
                                        <p:strVal val="visible"/>
                                      </p:to>
                                    </p:set>
                                    <p:animEffect transition="in" filter="wipe(up)">
                                      <p:cBhvr>
                                        <p:cTn id="46"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34927"/>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251520" y="1556792"/>
            <a:ext cx="8496944" cy="2677656"/>
          </a:xfrm>
          <a:prstGeom prst="rect">
            <a:avLst/>
          </a:prstGeom>
          <a:noFill/>
        </p:spPr>
        <p:txBody>
          <a:bodyPr wrap="square" rtlCol="0">
            <a:spAutoFit/>
          </a:bodyPr>
          <a:lstStyle/>
          <a:p>
            <a:pPr algn="ctr"/>
            <a:r>
              <a:rPr lang="en-CA" sz="2400" b="1" dirty="0" smtClean="0">
                <a:latin typeface="Existence Light" pitchFamily="34" charset="0"/>
              </a:rPr>
              <a:t>Traumatic Growth:</a:t>
            </a:r>
          </a:p>
          <a:p>
            <a:endParaRPr lang="en-CA" dirty="0"/>
          </a:p>
          <a:p>
            <a:pPr algn="ctr"/>
            <a:r>
              <a:rPr lang="en-CA" dirty="0" smtClean="0">
                <a:latin typeface="Existence Light" pitchFamily="34" charset="0"/>
              </a:rPr>
              <a:t>Post-traumatic growth is also possible in lieu of or alongside post-traumatic stress.</a:t>
            </a:r>
          </a:p>
          <a:p>
            <a:endParaRPr lang="en-CA" dirty="0">
              <a:latin typeface="Existence Light" pitchFamily="34" charset="0"/>
            </a:endParaRPr>
          </a:p>
          <a:p>
            <a:pPr marL="2114550" lvl="4" indent="-285750">
              <a:buFont typeface="Arial" panose="020B0604020202020204" pitchFamily="34" charset="0"/>
              <a:buChar char="•"/>
            </a:pPr>
            <a:r>
              <a:rPr lang="en-CA" dirty="0" smtClean="0">
                <a:latin typeface="Existence Light" pitchFamily="34" charset="0"/>
              </a:rPr>
              <a:t>Transformed view on life</a:t>
            </a:r>
          </a:p>
          <a:p>
            <a:pPr marL="2114550" lvl="4" indent="-285750">
              <a:buFont typeface="Arial" panose="020B0604020202020204" pitchFamily="34" charset="0"/>
              <a:buChar char="•"/>
            </a:pPr>
            <a:endParaRPr lang="en-CA" dirty="0">
              <a:latin typeface="Existence Light" pitchFamily="34" charset="0"/>
            </a:endParaRPr>
          </a:p>
          <a:p>
            <a:pPr marL="2114550" lvl="4" indent="-285750">
              <a:buFont typeface="Arial" panose="020B0604020202020204" pitchFamily="34" charset="0"/>
              <a:buChar char="•"/>
            </a:pPr>
            <a:r>
              <a:rPr lang="en-CA" dirty="0" smtClean="0">
                <a:latin typeface="Existence Light" pitchFamily="34" charset="0"/>
              </a:rPr>
              <a:t>Expanded capacity</a:t>
            </a:r>
          </a:p>
          <a:p>
            <a:pPr marL="2114550" lvl="4" indent="-285750">
              <a:buFont typeface="Arial" panose="020B0604020202020204" pitchFamily="34" charset="0"/>
              <a:buChar char="•"/>
            </a:pPr>
            <a:endParaRPr lang="en-CA" dirty="0">
              <a:latin typeface="Existence Light" pitchFamily="34" charset="0"/>
            </a:endParaRPr>
          </a:p>
          <a:p>
            <a:pPr marL="2114550" lvl="4" indent="-285750">
              <a:buFont typeface="Arial" panose="020B0604020202020204" pitchFamily="34" charset="0"/>
              <a:buChar char="•"/>
            </a:pPr>
            <a:r>
              <a:rPr lang="en-CA" dirty="0" smtClean="0">
                <a:latin typeface="Existence Light" pitchFamily="34" charset="0"/>
              </a:rPr>
              <a:t>Increased resiliency</a:t>
            </a:r>
            <a:endParaRPr lang="en-CA" dirty="0">
              <a:latin typeface="Existence Light" pitchFamily="34" charset="0"/>
            </a:endParaRPr>
          </a:p>
        </p:txBody>
      </p:sp>
      <p:pic>
        <p:nvPicPr>
          <p:cNvPr id="6146" name="Picture 2" descr="Image result for post traumatic growth"/>
          <p:cNvPicPr>
            <a:picLocks noChangeAspect="1" noChangeArrowheads="1"/>
          </p:cNvPicPr>
          <p:nvPr/>
        </p:nvPicPr>
        <p:blipFill rotWithShape="1">
          <a:blip r:embed="rId4">
            <a:extLst>
              <a:ext uri="{28A0092B-C50C-407E-A947-70E740481C1C}">
                <a14:useLocalDpi xmlns:a14="http://schemas.microsoft.com/office/drawing/2010/main" val="0"/>
              </a:ext>
            </a:extLst>
          </a:blip>
          <a:srcRect t="5319" b="3792"/>
          <a:stretch/>
        </p:blipFill>
        <p:spPr bwMode="auto">
          <a:xfrm>
            <a:off x="-26690" y="-34927"/>
            <a:ext cx="9170690" cy="68929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9288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2267744" y="2374063"/>
            <a:ext cx="6536476" cy="2954655"/>
          </a:xfrm>
          <a:prstGeom prst="rect">
            <a:avLst/>
          </a:prstGeom>
          <a:noFill/>
        </p:spPr>
        <p:txBody>
          <a:bodyPr wrap="square" rtlCol="0">
            <a:spAutoFit/>
          </a:bodyPr>
          <a:lstStyle/>
          <a:p>
            <a:r>
              <a:rPr lang="en-CA" sz="2400" b="1" dirty="0" smtClean="0">
                <a:latin typeface="Existence Light" pitchFamily="34" charset="0"/>
              </a:rPr>
              <a:t>Secondary Trauma Response:</a:t>
            </a:r>
          </a:p>
          <a:p>
            <a:pPr marL="742950" lvl="1" indent="-285750">
              <a:buFont typeface="Arial" panose="020B0604020202020204" pitchFamily="34" charset="0"/>
              <a:buChar char="•"/>
            </a:pPr>
            <a:r>
              <a:rPr lang="en-CA" b="1" dirty="0" smtClean="0">
                <a:latin typeface="Existence Light" pitchFamily="34" charset="0"/>
              </a:rPr>
              <a:t>Hyper-arousal:</a:t>
            </a:r>
          </a:p>
          <a:p>
            <a:pPr marL="1657350" lvl="3" indent="-285750">
              <a:buFont typeface="Wingdings" panose="05000000000000000000" pitchFamily="2" charset="2"/>
              <a:buChar char="Ø"/>
            </a:pPr>
            <a:r>
              <a:rPr lang="en-CA" b="1" dirty="0" smtClean="0">
                <a:latin typeface="Existence Light" pitchFamily="34" charset="0"/>
              </a:rPr>
              <a:t>Mobilization (flooding of emotion)</a:t>
            </a:r>
          </a:p>
          <a:p>
            <a:pPr marL="2114550" lvl="4" indent="-285750">
              <a:buFont typeface="Arial" panose="020B0604020202020204" pitchFamily="34" charset="0"/>
              <a:buChar char="•"/>
            </a:pPr>
            <a:r>
              <a:rPr lang="en-CA" b="1" dirty="0" smtClean="0">
                <a:latin typeface="Existence Light" pitchFamily="34" charset="0"/>
              </a:rPr>
              <a:t>Fight</a:t>
            </a:r>
          </a:p>
          <a:p>
            <a:pPr marL="2114550" lvl="4" indent="-285750">
              <a:buFont typeface="Arial" panose="020B0604020202020204" pitchFamily="34" charset="0"/>
              <a:buChar char="•"/>
            </a:pPr>
            <a:r>
              <a:rPr lang="en-CA" b="1" dirty="0" smtClean="0">
                <a:latin typeface="Existence Light" pitchFamily="34" charset="0"/>
              </a:rPr>
              <a:t>Flight</a:t>
            </a:r>
          </a:p>
          <a:p>
            <a:endParaRPr lang="en-CA" b="1" dirty="0">
              <a:latin typeface="Existence Light" pitchFamily="34" charset="0"/>
            </a:endParaRPr>
          </a:p>
          <a:p>
            <a:pPr marL="742950" lvl="1" indent="-285750">
              <a:buFont typeface="Arial" panose="020B0604020202020204" pitchFamily="34" charset="0"/>
              <a:buChar char="•"/>
            </a:pPr>
            <a:r>
              <a:rPr lang="en-CA" b="1" dirty="0" smtClean="0">
                <a:latin typeface="Existence Light" pitchFamily="34" charset="0"/>
              </a:rPr>
              <a:t>Hypo-arousal</a:t>
            </a:r>
          </a:p>
          <a:p>
            <a:pPr marL="1657350" lvl="3" indent="-285750">
              <a:buFont typeface="Wingdings" panose="05000000000000000000" pitchFamily="2" charset="2"/>
              <a:buChar char="Ø"/>
            </a:pPr>
            <a:r>
              <a:rPr lang="en-CA" b="1" dirty="0" smtClean="0">
                <a:latin typeface="Existence Light" pitchFamily="34" charset="0"/>
              </a:rPr>
              <a:t>Immobilization (can seem like apathy)</a:t>
            </a:r>
          </a:p>
          <a:p>
            <a:pPr marL="2114550" lvl="4" indent="-285750">
              <a:buFont typeface="Arial" panose="020B0604020202020204" pitchFamily="34" charset="0"/>
              <a:buChar char="•"/>
            </a:pPr>
            <a:r>
              <a:rPr lang="en-CA" b="1" dirty="0" smtClean="0">
                <a:latin typeface="Existence Light" pitchFamily="34" charset="0"/>
              </a:rPr>
              <a:t>Freeze</a:t>
            </a:r>
          </a:p>
          <a:p>
            <a:pPr marL="2114550" lvl="4" indent="-285750">
              <a:buFont typeface="Arial" panose="020B0604020202020204" pitchFamily="34" charset="0"/>
              <a:buChar char="•"/>
            </a:pPr>
            <a:r>
              <a:rPr lang="en-CA" b="1" dirty="0" smtClean="0">
                <a:latin typeface="Existence Light" pitchFamily="34" charset="0"/>
              </a:rPr>
              <a:t>Shut-down</a:t>
            </a:r>
            <a:endParaRPr lang="en-CA" b="1" dirty="0">
              <a:latin typeface="Existence Light" pitchFamily="34" charset="0"/>
            </a:endParaRPr>
          </a:p>
        </p:txBody>
      </p:sp>
      <p:sp>
        <p:nvSpPr>
          <p:cNvPr id="3" name="TextBox 2"/>
          <p:cNvSpPr txBox="1"/>
          <p:nvPr/>
        </p:nvSpPr>
        <p:spPr>
          <a:xfrm>
            <a:off x="107504" y="1052736"/>
            <a:ext cx="5560868" cy="1292662"/>
          </a:xfrm>
          <a:prstGeom prst="rect">
            <a:avLst/>
          </a:prstGeom>
          <a:noFill/>
        </p:spPr>
        <p:txBody>
          <a:bodyPr wrap="square" rtlCol="0">
            <a:spAutoFit/>
          </a:bodyPr>
          <a:lstStyle/>
          <a:p>
            <a:r>
              <a:rPr lang="en-CA" sz="2400" b="1" dirty="0" smtClean="0">
                <a:latin typeface="Existence Light" pitchFamily="34" charset="0"/>
              </a:rPr>
              <a:t>Initial Trauma Response:</a:t>
            </a:r>
          </a:p>
          <a:p>
            <a:pPr marL="1200150" lvl="2" indent="-285750">
              <a:buFont typeface="Arial" panose="020B0604020202020204" pitchFamily="34" charset="0"/>
              <a:buChar char="•"/>
            </a:pPr>
            <a:r>
              <a:rPr lang="en-CA" b="1" dirty="0" smtClean="0">
                <a:latin typeface="Existence Light" pitchFamily="34" charset="0"/>
              </a:rPr>
              <a:t>Become more alert</a:t>
            </a:r>
          </a:p>
          <a:p>
            <a:pPr marL="1200150" lvl="2" indent="-285750">
              <a:buFont typeface="Arial" panose="020B0604020202020204" pitchFamily="34" charset="0"/>
              <a:buChar char="•"/>
            </a:pPr>
            <a:r>
              <a:rPr lang="en-CA" b="1" dirty="0" smtClean="0">
                <a:latin typeface="Existence Light" pitchFamily="34" charset="0"/>
              </a:rPr>
              <a:t>If we sense relative safety at this point, we can take in the support of others</a:t>
            </a:r>
            <a:endParaRPr lang="en-CA" b="1" dirty="0">
              <a:latin typeface="Existence Light" pitchFamily="34" charset="0"/>
            </a:endParaRPr>
          </a:p>
        </p:txBody>
      </p:sp>
      <p:sp>
        <p:nvSpPr>
          <p:cNvPr id="4" name="TextBox 3"/>
          <p:cNvSpPr txBox="1"/>
          <p:nvPr/>
        </p:nvSpPr>
        <p:spPr>
          <a:xfrm>
            <a:off x="5580112" y="5263163"/>
            <a:ext cx="3224108" cy="1015663"/>
          </a:xfrm>
          <a:prstGeom prst="rect">
            <a:avLst/>
          </a:prstGeom>
          <a:noFill/>
        </p:spPr>
        <p:txBody>
          <a:bodyPr wrap="square" rtlCol="0">
            <a:spAutoFit/>
          </a:bodyPr>
          <a:lstStyle/>
          <a:p>
            <a:r>
              <a:rPr lang="en-CA" sz="2400" b="1" dirty="0" smtClean="0">
                <a:latin typeface="Existence Light" pitchFamily="34" charset="0"/>
              </a:rPr>
              <a:t>Recuperation</a:t>
            </a:r>
          </a:p>
          <a:p>
            <a:pPr marL="800100" lvl="1" indent="-342900">
              <a:buFont typeface="Arial" panose="020B0604020202020204" pitchFamily="34" charset="0"/>
              <a:buChar char="•"/>
            </a:pPr>
            <a:r>
              <a:rPr lang="en-CA" b="1" dirty="0" smtClean="0">
                <a:latin typeface="Existence Light" pitchFamily="34" charset="0"/>
              </a:rPr>
              <a:t>Regulation of nervous system</a:t>
            </a:r>
            <a:endParaRPr lang="en-CA" b="1" dirty="0">
              <a:latin typeface="Existence Light" pitchFamily="34" charset="0"/>
            </a:endParaRPr>
          </a:p>
        </p:txBody>
      </p:sp>
    </p:spTree>
    <p:extLst>
      <p:ext uri="{BB962C8B-B14F-4D97-AF65-F5344CB8AC3E}">
        <p14:creationId xmlns:p14="http://schemas.microsoft.com/office/powerpoint/2010/main" val="1539306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395536" y="1526066"/>
            <a:ext cx="6624736" cy="3785652"/>
          </a:xfrm>
          <a:prstGeom prst="rect">
            <a:avLst/>
          </a:prstGeom>
          <a:noFill/>
        </p:spPr>
        <p:txBody>
          <a:bodyPr wrap="square" rtlCol="0">
            <a:spAutoFit/>
          </a:bodyPr>
          <a:lstStyle/>
          <a:p>
            <a:pPr algn="ctr"/>
            <a:r>
              <a:rPr lang="en-CA" sz="2400" b="1" dirty="0" smtClean="0">
                <a:latin typeface="Existence Light" pitchFamily="34" charset="0"/>
              </a:rPr>
              <a:t>DSM-5 4 Clusters of Symptoms</a:t>
            </a:r>
          </a:p>
          <a:p>
            <a:pPr marL="342900" indent="-342900">
              <a:buFont typeface="Arial" panose="020B0604020202020204" pitchFamily="34" charset="0"/>
              <a:buChar char="•"/>
            </a:pPr>
            <a:endParaRPr lang="en-CA" sz="2400" b="1" dirty="0">
              <a:latin typeface="Existence Light" pitchFamily="34" charset="0"/>
            </a:endParaRPr>
          </a:p>
          <a:p>
            <a:pPr marL="342900" indent="-342900">
              <a:buFont typeface="Arial" panose="020B0604020202020204" pitchFamily="34" charset="0"/>
              <a:buChar char="•"/>
            </a:pPr>
            <a:r>
              <a:rPr lang="en-CA" sz="2400" b="1" dirty="0" smtClean="0">
                <a:latin typeface="Existence Light" pitchFamily="34" charset="0"/>
              </a:rPr>
              <a:t>Re-experiencing (flashbacks…)</a:t>
            </a:r>
          </a:p>
          <a:p>
            <a:endParaRPr lang="en-CA" sz="2400" b="1" dirty="0" smtClean="0">
              <a:latin typeface="Existence Light" pitchFamily="34" charset="0"/>
            </a:endParaRPr>
          </a:p>
          <a:p>
            <a:pPr marL="342900" indent="-342900">
              <a:buFont typeface="Arial" panose="020B0604020202020204" pitchFamily="34" charset="0"/>
              <a:buChar char="•"/>
            </a:pPr>
            <a:r>
              <a:rPr lang="en-CA" sz="2400" b="1" dirty="0" smtClean="0">
                <a:latin typeface="Existence Light" pitchFamily="34" charset="0"/>
              </a:rPr>
              <a:t>Arousal (heart racing, sweating, trembling….)</a:t>
            </a:r>
          </a:p>
          <a:p>
            <a:endParaRPr lang="en-CA" sz="2400" b="1" dirty="0" smtClean="0">
              <a:latin typeface="Existence Light" pitchFamily="34" charset="0"/>
            </a:endParaRPr>
          </a:p>
          <a:p>
            <a:pPr marL="342900" indent="-342900">
              <a:buFont typeface="Arial" panose="020B0604020202020204" pitchFamily="34" charset="0"/>
              <a:buChar char="•"/>
            </a:pPr>
            <a:r>
              <a:rPr lang="en-CA" sz="2400" b="1" dirty="0" smtClean="0">
                <a:latin typeface="Existence Light" pitchFamily="34" charset="0"/>
              </a:rPr>
              <a:t>Avoidance (numbing out, forgetting…)</a:t>
            </a:r>
          </a:p>
          <a:p>
            <a:endParaRPr lang="en-CA" sz="2400" b="1" dirty="0" smtClean="0">
              <a:latin typeface="Existence Light" pitchFamily="34" charset="0"/>
            </a:endParaRPr>
          </a:p>
          <a:p>
            <a:pPr marL="342900" indent="-342900">
              <a:buFont typeface="Arial" panose="020B0604020202020204" pitchFamily="34" charset="0"/>
              <a:buChar char="•"/>
            </a:pPr>
            <a:r>
              <a:rPr lang="en-CA" sz="2400" b="1" dirty="0" smtClean="0">
                <a:latin typeface="Existence Light" pitchFamily="34" charset="0"/>
              </a:rPr>
              <a:t>Persistent negative cognition or mood (dissociating…)</a:t>
            </a:r>
            <a:endParaRPr lang="en-CA" sz="2400" b="1" dirty="0">
              <a:latin typeface="Existence Light" pitchFamily="34" charset="0"/>
            </a:endParaRPr>
          </a:p>
        </p:txBody>
      </p:sp>
      <p:pic>
        <p:nvPicPr>
          <p:cNvPr id="2052" name="Picture 4" descr="Image result for dsm-5 trauma png transpare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2348880"/>
            <a:ext cx="18669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24642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pic>
        <p:nvPicPr>
          <p:cNvPr id="3076" name="Picture 4" descr="Image result for layers of trauma community impac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843275"/>
            <a:ext cx="7192048" cy="5394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1043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lassy and authoritati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0" y="-20216"/>
            <a:ext cx="9170690" cy="68782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4"/>
          <p:cNvSpPr>
            <a:spLocks noGrp="1"/>
          </p:cNvSpPr>
          <p:nvPr>
            <p:ph type="ftr" sz="quarter" idx="4294967295"/>
          </p:nvPr>
        </p:nvSpPr>
        <p:spPr>
          <a:xfrm>
            <a:off x="3189312" y="6376143"/>
            <a:ext cx="2895600" cy="196131"/>
          </a:xfrm>
          <a:prstGeom prst="rect">
            <a:avLst/>
          </a:prstGeom>
        </p:spPr>
        <p:txBody>
          <a:bodyPr vert="horz" lIns="91440" tIns="45720" rIns="91440" bIns="45720" rtlCol="0" anchor="ctr"/>
          <a:lstStyle>
            <a:lvl1pPr algn="ctr">
              <a:defRPr sz="1400" b="1">
                <a:solidFill>
                  <a:srgbClr val="C07E25"/>
                </a:solidFill>
                <a:latin typeface="Existence Light" pitchFamily="34" charset="0"/>
              </a:defRPr>
            </a:lvl1pPr>
          </a:lstStyle>
          <a:p>
            <a:r>
              <a:rPr lang="en-CA" dirty="0" smtClean="0"/>
              <a:t>info@commjustice.org</a:t>
            </a:r>
          </a:p>
          <a:p>
            <a:endParaRPr lang="en-CA" dirty="0"/>
          </a:p>
        </p:txBody>
      </p:sp>
      <p:sp>
        <p:nvSpPr>
          <p:cNvPr id="8" name="Date Placeholder 3"/>
          <p:cNvSpPr>
            <a:spLocks noGrp="1"/>
          </p:cNvSpPr>
          <p:nvPr>
            <p:ph type="dt" sz="half" idx="10"/>
          </p:nvPr>
        </p:nvSpPr>
        <p:spPr>
          <a:xfrm>
            <a:off x="611560" y="6198555"/>
            <a:ext cx="2133600" cy="365126"/>
          </a:xfrm>
          <a:prstGeom prst="rect">
            <a:avLst/>
          </a:prstGeom>
        </p:spPr>
        <p:txBody>
          <a:bodyPr/>
          <a:lstStyle>
            <a:lvl1pPr>
              <a:defRPr sz="1400" b="1">
                <a:solidFill>
                  <a:srgbClr val="C07E25"/>
                </a:solidFill>
                <a:latin typeface="Existence Light" pitchFamily="34" charset="0"/>
              </a:defRPr>
            </a:lvl1pPr>
          </a:lstStyle>
          <a:p>
            <a:r>
              <a:rPr lang="en-CA" dirty="0" smtClean="0"/>
              <a:t>www.commjustice.org</a:t>
            </a:r>
            <a:endParaRPr lang="en-CA" dirty="0"/>
          </a:p>
        </p:txBody>
      </p:sp>
      <p:sp>
        <p:nvSpPr>
          <p:cNvPr id="9" name="Date Placeholder 3"/>
          <p:cNvSpPr txBox="1">
            <a:spLocks/>
          </p:cNvSpPr>
          <p:nvPr/>
        </p:nvSpPr>
        <p:spPr>
          <a:xfrm>
            <a:off x="5868144" y="6237312"/>
            <a:ext cx="3275856" cy="326368"/>
          </a:xfrm>
          <a:prstGeom prst="rect">
            <a:avLst/>
          </a:prstGeom>
        </p:spPr>
        <p:txBody>
          <a:bodyPr/>
          <a:lstStyle>
            <a:defPPr>
              <a:defRPr lang="en-US"/>
            </a:defPPr>
            <a:lvl1pPr marL="0" algn="l" defTabSz="914400" rtl="0" eaLnBrk="1" latinLnBrk="0" hangingPunct="1">
              <a:defRPr sz="1400" b="1" kern="1200">
                <a:solidFill>
                  <a:srgbClr val="C07E25"/>
                </a:solidFill>
                <a:latin typeface="Existence Light"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CA" dirty="0" smtClean="0"/>
              <a:t>613-264-1558  or 1-888-264-1558</a:t>
            </a:r>
            <a:endParaRPr lang="en-CA" dirty="0"/>
          </a:p>
        </p:txBody>
      </p:sp>
      <p:sp>
        <p:nvSpPr>
          <p:cNvPr id="5" name="TextBox 4"/>
          <p:cNvSpPr txBox="1"/>
          <p:nvPr/>
        </p:nvSpPr>
        <p:spPr>
          <a:xfrm>
            <a:off x="28178" y="332656"/>
            <a:ext cx="6335688" cy="523220"/>
          </a:xfrm>
          <a:prstGeom prst="rect">
            <a:avLst/>
          </a:prstGeom>
          <a:noFill/>
        </p:spPr>
        <p:txBody>
          <a:bodyPr wrap="square" rtlCol="0">
            <a:spAutoFit/>
          </a:bodyPr>
          <a:lstStyle/>
          <a:p>
            <a:pPr algn="ctr"/>
            <a:r>
              <a:rPr lang="en-CA" sz="2800" b="1" dirty="0" smtClean="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rPr>
              <a:t>Lanark County Community Justice</a:t>
            </a:r>
            <a:endParaRPr lang="en-CA" sz="2800" b="1" dirty="0">
              <a:ln>
                <a:solidFill>
                  <a:srgbClr val="C07E25"/>
                </a:solidFill>
              </a:ln>
              <a:solidFill>
                <a:srgbClr val="C07E25"/>
              </a:solidFill>
              <a:effectLst>
                <a:outerShdw blurRad="50800" dist="38100" dir="2700000" algn="tl" rotWithShape="0">
                  <a:schemeClr val="bg1">
                    <a:alpha val="40000"/>
                  </a:schemeClr>
                </a:outerShdw>
              </a:effectLst>
              <a:latin typeface="Existence Light" pitchFamily="34" charset="0"/>
            </a:endParaRPr>
          </a:p>
        </p:txBody>
      </p:sp>
      <p:sp>
        <p:nvSpPr>
          <p:cNvPr id="2" name="TextBox 1"/>
          <p:cNvSpPr txBox="1"/>
          <p:nvPr/>
        </p:nvSpPr>
        <p:spPr>
          <a:xfrm>
            <a:off x="226234" y="2060847"/>
            <a:ext cx="2728478" cy="2585323"/>
          </a:xfrm>
          <a:prstGeom prst="rect">
            <a:avLst/>
          </a:prstGeom>
          <a:noFill/>
        </p:spPr>
        <p:txBody>
          <a:bodyPr wrap="square" rtlCol="0">
            <a:spAutoFit/>
          </a:bodyPr>
          <a:lstStyle/>
          <a:p>
            <a:endParaRPr lang="en-CA" dirty="0"/>
          </a:p>
          <a:p>
            <a:pPr marL="285750" indent="-285750">
              <a:buFont typeface="Arial" panose="020B0604020202020204" pitchFamily="34" charset="0"/>
              <a:buChar char="•"/>
            </a:pPr>
            <a:r>
              <a:rPr lang="en-CA" b="1" dirty="0" smtClean="0">
                <a:latin typeface="Existence Light" pitchFamily="34" charset="0"/>
              </a:rPr>
              <a:t>Not really an “official” diagnosis</a:t>
            </a:r>
          </a:p>
          <a:p>
            <a:endParaRPr lang="en-CA" b="1" dirty="0" smtClean="0">
              <a:latin typeface="Existence Light" pitchFamily="34" charset="0"/>
            </a:endParaRPr>
          </a:p>
          <a:p>
            <a:pPr marL="285750" indent="-285750">
              <a:buFont typeface="Arial" panose="020B0604020202020204" pitchFamily="34" charset="0"/>
              <a:buChar char="•"/>
            </a:pPr>
            <a:r>
              <a:rPr lang="en-CA" b="1" dirty="0" smtClean="0">
                <a:latin typeface="Existence Light" pitchFamily="34" charset="0"/>
              </a:rPr>
              <a:t>Common phrase to describe more complex symptoms from prolonged relational trauma </a:t>
            </a:r>
            <a:endParaRPr lang="en-CA" b="1" dirty="0">
              <a:latin typeface="Existence Light" pitchFamily="34" charset="0"/>
            </a:endParaRPr>
          </a:p>
        </p:txBody>
      </p:sp>
      <p:pic>
        <p:nvPicPr>
          <p:cNvPr id="7170" name="Picture 2" descr="Image result for complex post traumatic stres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1700808"/>
            <a:ext cx="5619750" cy="432435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7544" y="1196752"/>
            <a:ext cx="7128792" cy="646331"/>
          </a:xfrm>
          <a:prstGeom prst="rect">
            <a:avLst/>
          </a:prstGeom>
          <a:noFill/>
        </p:spPr>
        <p:txBody>
          <a:bodyPr wrap="square" rtlCol="0">
            <a:spAutoFit/>
          </a:bodyPr>
          <a:lstStyle/>
          <a:p>
            <a:pPr algn="ctr"/>
            <a:r>
              <a:rPr lang="en-CA" b="1" dirty="0">
                <a:latin typeface="Existence Light" pitchFamily="34" charset="0"/>
              </a:rPr>
              <a:t>Complex Post-Traumatic Stress:</a:t>
            </a:r>
          </a:p>
          <a:p>
            <a:pPr algn="ctr"/>
            <a:endParaRPr lang="en-CA" dirty="0"/>
          </a:p>
        </p:txBody>
      </p:sp>
    </p:spTree>
    <p:extLst>
      <p:ext uri="{BB962C8B-B14F-4D97-AF65-F5344CB8AC3E}">
        <p14:creationId xmlns:p14="http://schemas.microsoft.com/office/powerpoint/2010/main" val="3590756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6173</TotalTime>
  <Words>2172</Words>
  <Application>Microsoft Office PowerPoint</Application>
  <PresentationFormat>On-screen Show (4:3)</PresentationFormat>
  <Paragraphs>355</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Lanark Community Justice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Bingham</dc:creator>
  <cp:lastModifiedBy>Sarah Bingham</cp:lastModifiedBy>
  <cp:revision>111</cp:revision>
  <cp:lastPrinted>2017-02-25T01:55:19Z</cp:lastPrinted>
  <dcterms:created xsi:type="dcterms:W3CDTF">2016-10-21T00:46:20Z</dcterms:created>
  <dcterms:modified xsi:type="dcterms:W3CDTF">2017-02-25T02:04:19Z</dcterms:modified>
</cp:coreProperties>
</file>